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62" r:id="rId2"/>
    <p:sldId id="259" r:id="rId3"/>
    <p:sldId id="261" r:id="rId4"/>
    <p:sldId id="258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80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t>7/7/2011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t>7/7/2011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t>7/7/2011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t>7/7/2011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t>7/7/2011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t>7/7/2011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t>7/7/2011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t>7/7/2011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t>7/7/2011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t>7/7/2011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1734-4AD8-4168-B0A1-557CD751D924}" type="datetimeFigureOut">
              <a:rPr lang="en-US" smtClean="0"/>
              <a:t>7/7/2011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6128-D957-4CDD-8051-005A666BFB0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6921734-4AD8-4168-B0A1-557CD751D924}" type="datetimeFigureOut">
              <a:rPr lang="en-US" smtClean="0"/>
              <a:t>7/7/2011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8296128-D957-4CDD-8051-005A666BFB0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5852" y="2928934"/>
            <a:ext cx="7175351" cy="1793167"/>
          </a:xfrm>
        </p:spPr>
        <p:txBody>
          <a:bodyPr>
            <a:normAutofit/>
          </a:bodyPr>
          <a:lstStyle/>
          <a:p>
            <a:pPr marL="182880" indent="0">
              <a:buNone/>
            </a:pPr>
            <a:r>
              <a:rPr lang="en-US" dirty="0" smtClean="0"/>
              <a:t>Madoo Shop </a:t>
            </a:r>
            <a:r>
              <a:rPr lang="th-TH" dirty="0" smtClean="0"/>
              <a:t>ร้านเช่าวีซีดี</a:t>
            </a:r>
            <a:endParaRPr lang="en-US" dirty="0"/>
          </a:p>
        </p:txBody>
      </p:sp>
      <p:pic>
        <p:nvPicPr>
          <p:cNvPr id="3" name="Picture 2" descr="foru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33812"/>
            <a:ext cx="2000264" cy="1424188"/>
          </a:xfrm>
          <a:prstGeom prst="rect">
            <a:avLst/>
          </a:prstGeom>
        </p:spPr>
      </p:pic>
      <p:pic>
        <p:nvPicPr>
          <p:cNvPr id="4" name="Picture 3" descr="popu_pirat_0_ou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58" y="5429264"/>
            <a:ext cx="1928826" cy="1428736"/>
          </a:xfrm>
          <a:prstGeom prst="rect">
            <a:avLst/>
          </a:prstGeom>
        </p:spPr>
      </p:pic>
      <p:pic>
        <p:nvPicPr>
          <p:cNvPr id="5" name="Picture 4" descr="transformers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00166" y="0"/>
            <a:ext cx="1500166" cy="1753415"/>
          </a:xfrm>
          <a:prstGeom prst="rect">
            <a:avLst/>
          </a:prstGeom>
        </p:spPr>
      </p:pic>
      <p:pic>
        <p:nvPicPr>
          <p:cNvPr id="6" name="Picture 5" descr="411_poste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0364" y="357166"/>
            <a:ext cx="1571636" cy="1928826"/>
          </a:xfrm>
          <a:prstGeom prst="rect">
            <a:avLst/>
          </a:prstGeom>
        </p:spPr>
      </p:pic>
      <p:pic>
        <p:nvPicPr>
          <p:cNvPr id="7" name="Picture 6" descr="492_poster_s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2198" y="357166"/>
            <a:ext cx="1571636" cy="1928826"/>
          </a:xfrm>
          <a:prstGeom prst="rect">
            <a:avLst/>
          </a:prstGeom>
        </p:spPr>
      </p:pic>
      <p:pic>
        <p:nvPicPr>
          <p:cNvPr id="8" name="Picture 7" descr="557_poster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0" y="0"/>
            <a:ext cx="1500198" cy="1857364"/>
          </a:xfrm>
          <a:prstGeom prst="rect">
            <a:avLst/>
          </a:prstGeom>
        </p:spPr>
      </p:pic>
      <p:pic>
        <p:nvPicPr>
          <p:cNvPr id="9" name="Picture 8" descr="megamind_ver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628371" y="0"/>
            <a:ext cx="1515629" cy="1857364"/>
          </a:xfrm>
          <a:prstGeom prst="rect">
            <a:avLst/>
          </a:prstGeom>
        </p:spPr>
      </p:pic>
      <p:pic>
        <p:nvPicPr>
          <p:cNvPr id="10" name="Picture 9" descr="tron_legacy18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00232" y="5143512"/>
            <a:ext cx="1928826" cy="1428736"/>
          </a:xfrm>
          <a:prstGeom prst="rect">
            <a:avLst/>
          </a:prstGeom>
        </p:spPr>
      </p:pic>
      <p:pic>
        <p:nvPicPr>
          <p:cNvPr id="11" name="Picture 10" descr="620_poster_s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357166"/>
            <a:ext cx="1547782" cy="2000264"/>
          </a:xfrm>
          <a:prstGeom prst="rect">
            <a:avLst/>
          </a:prstGeom>
        </p:spPr>
      </p:pic>
      <p:pic>
        <p:nvPicPr>
          <p:cNvPr id="12" name="Picture 11" descr="488_poster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57884" y="5072074"/>
            <a:ext cx="1857388" cy="1428736"/>
          </a:xfrm>
          <a:prstGeom prst="rect">
            <a:avLst/>
          </a:prstGeom>
        </p:spPr>
      </p:pic>
      <p:pic>
        <p:nvPicPr>
          <p:cNvPr id="13" name="Picture 12" descr="583_poster_s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15272" y="5429264"/>
            <a:ext cx="1428728" cy="1428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426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8789" y="5562600"/>
            <a:ext cx="6512511" cy="1143000"/>
          </a:xfrm>
        </p:spPr>
        <p:txBody>
          <a:bodyPr/>
          <a:lstStyle/>
          <a:p>
            <a:r>
              <a:rPr lang="en-US" dirty="0" err="1"/>
              <a:t>Madoo</a:t>
            </a:r>
            <a:r>
              <a:rPr lang="en-US" dirty="0"/>
              <a:t> Shop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731520"/>
            <a:ext cx="8077200" cy="246888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ความเป็นมา</a:t>
            </a:r>
          </a:p>
          <a:p>
            <a:pPr marL="45720" indent="0" algn="just">
              <a:buNone/>
            </a:pP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	เศรษฐกิจ</a:t>
            </a:r>
            <a:r>
              <a:rPr lang="th-TH" sz="3200" dirty="0">
                <a:latin typeface="Angsana New" pitchFamily="18" charset="-34"/>
                <a:cs typeface="Angsana New" pitchFamily="18" charset="-34"/>
              </a:rPr>
              <a:t>ในยุคปัจจุบันทำให้ค่าใช้จ่ายในชีวิตประจำวันนั้นสูงขึ้น เงินเดือนจาการทำงานในอาชีพหลักจึงไม่เพียงพอต่อการดำรงชีวิต จึงเกิดความคิดในการทำธุรกิจ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ร้านเช่า </a:t>
            </a:r>
            <a:r>
              <a:rPr lang="en-US" sz="3200" dirty="0">
                <a:latin typeface="Angsana New" pitchFamily="18" charset="-34"/>
                <a:cs typeface="Angsana New" pitchFamily="18" charset="-34"/>
              </a:rPr>
              <a:t>CD </a:t>
            </a:r>
            <a:r>
              <a:rPr lang="th-TH" sz="3200" dirty="0">
                <a:latin typeface="Angsana New" pitchFamily="18" charset="-34"/>
                <a:cs typeface="Angsana New" pitchFamily="18" charset="-34"/>
              </a:rPr>
              <a:t>เนื่องจากคนส่วนใหญ่มักไม่มีเวลาไปดูในโรงภาพยนตร์จึงหัน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มาเช่า </a:t>
            </a:r>
            <a:r>
              <a:rPr lang="en-US" sz="3200" dirty="0">
                <a:latin typeface="Angsana New" pitchFamily="18" charset="-34"/>
                <a:cs typeface="Angsana New" pitchFamily="18" charset="-34"/>
              </a:rPr>
              <a:t>CD </a:t>
            </a:r>
            <a:r>
              <a:rPr lang="th-TH" sz="3200" dirty="0">
                <a:latin typeface="Angsana New" pitchFamily="18" charset="-34"/>
                <a:cs typeface="Angsana New" pitchFamily="18" charset="-34"/>
              </a:rPr>
              <a:t>เพื่อไปชมแทน และส่วนใหญ่มักจะใช้เวลาหลังเลิกงานเพื่อเป็นการผ่อนคลายความตึงเครียดทางร้านให้บริการตั้งแต่เวลา 17.00 – 24.00 น</a:t>
            </a:r>
            <a:r>
              <a:rPr lang="en-US" sz="3200" dirty="0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200" dirty="0">
                <a:latin typeface="Angsana New" pitchFamily="18" charset="-34"/>
                <a:cs typeface="Angsana New" pitchFamily="18" charset="-34"/>
              </a:rPr>
              <a:t> เป็นต้นไปและเพื่อเป็นการสนับสนุนการศึกษาทางร้านจึงได้จ้างนักศึกษา 2 คน เพื่อมาเป็นพนักงาน เพื่อให้เยาวชนได้เรียนรู้การทำงานและใช้เวลาว่างให้เป็นประโยชน์ต่อไป</a:t>
            </a:r>
            <a:endParaRPr lang="en-US" sz="3200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1744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4419604" y="1316727"/>
            <a:ext cx="1243013" cy="1223963"/>
            <a:chOff x="3969" y="981"/>
            <a:chExt cx="727" cy="771"/>
          </a:xfrm>
        </p:grpSpPr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10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4067" y="1253"/>
              <a:ext cx="561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ตรวจสอบ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สมาชิก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>
                  <a:latin typeface="Tahoma" pitchFamily="34" charset="0"/>
                  <a:cs typeface="Tahoma" pitchFamily="34" charset="0"/>
                </a:rPr>
                <a:t>1</a:t>
              </a:r>
            </a:p>
          </p:txBody>
        </p:sp>
      </p:grpSp>
      <p:grpSp>
        <p:nvGrpSpPr>
          <p:cNvPr id="12" name="Group 10"/>
          <p:cNvGrpSpPr>
            <a:grpSpLocks/>
          </p:cNvGrpSpPr>
          <p:nvPr/>
        </p:nvGrpSpPr>
        <p:grpSpPr bwMode="auto">
          <a:xfrm>
            <a:off x="4445251" y="2957493"/>
            <a:ext cx="1243012" cy="1223963"/>
            <a:chOff x="3969" y="981"/>
            <a:chExt cx="727" cy="771"/>
          </a:xfrm>
        </p:grpSpPr>
        <p:grpSp>
          <p:nvGrpSpPr>
            <p:cNvPr id="13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16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4020" y="1253"/>
              <a:ext cx="65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แก้ไขข้อมูล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สมาชิก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 smtClean="0">
                  <a:latin typeface="Tahoma" pitchFamily="34" charset="0"/>
                  <a:cs typeface="Tahoma" pitchFamily="34" charset="0"/>
                </a:rPr>
                <a:t>2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8" name="Group 10"/>
          <p:cNvGrpSpPr>
            <a:grpSpLocks/>
          </p:cNvGrpSpPr>
          <p:nvPr/>
        </p:nvGrpSpPr>
        <p:grpSpPr bwMode="auto">
          <a:xfrm>
            <a:off x="4445251" y="5181600"/>
            <a:ext cx="1243012" cy="1223963"/>
            <a:chOff x="3969" y="981"/>
            <a:chExt cx="727" cy="771"/>
          </a:xfrm>
        </p:grpSpPr>
        <p:grpSp>
          <p:nvGrpSpPr>
            <p:cNvPr id="19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22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" name="Text Box 8"/>
            <p:cNvSpPr txBox="1">
              <a:spLocks noChangeArrowheads="1"/>
            </p:cNvSpPr>
            <p:nvPr/>
          </p:nvSpPr>
          <p:spPr bwMode="auto">
            <a:xfrm>
              <a:off x="4008" y="1253"/>
              <a:ext cx="67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>
                  <a:latin typeface="Tahoma" pitchFamily="34" charset="0"/>
                  <a:cs typeface="Tahoma" pitchFamily="34" charset="0"/>
                </a:rPr>
                <a:t>บันทึกข้อมูล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สมาชิก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1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 smtClean="0">
                  <a:latin typeface="Tahoma" pitchFamily="34" charset="0"/>
                  <a:cs typeface="Tahoma" pitchFamily="34" charset="0"/>
                </a:rPr>
                <a:t>3</a:t>
              </a:r>
              <a:endParaRPr lang="en-US" sz="1600" b="1" dirty="0"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685800" y="924201"/>
            <a:ext cx="1368425" cy="7207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2000" b="1">
                <a:cs typeface="Tahoma" pitchFamily="34" charset="0"/>
              </a:rPr>
              <a:t>ลูกค้า</a:t>
            </a:r>
          </a:p>
        </p:txBody>
      </p:sp>
      <p:grpSp>
        <p:nvGrpSpPr>
          <p:cNvPr id="25" name="Group 66"/>
          <p:cNvGrpSpPr>
            <a:grpSpLocks/>
          </p:cNvGrpSpPr>
          <p:nvPr/>
        </p:nvGrpSpPr>
        <p:grpSpPr bwMode="auto">
          <a:xfrm>
            <a:off x="6948124" y="3435086"/>
            <a:ext cx="1944688" cy="360363"/>
            <a:chOff x="1927" y="3067"/>
            <a:chExt cx="1271" cy="243"/>
          </a:xfrm>
        </p:grpSpPr>
        <p:grpSp>
          <p:nvGrpSpPr>
            <p:cNvPr id="26" name="Group 17"/>
            <p:cNvGrpSpPr>
              <a:grpSpLocks/>
            </p:cNvGrpSpPr>
            <p:nvPr/>
          </p:nvGrpSpPr>
          <p:grpSpPr bwMode="auto">
            <a:xfrm>
              <a:off x="1927" y="3067"/>
              <a:ext cx="1134" cy="243"/>
              <a:chOff x="3288" y="2069"/>
              <a:chExt cx="1270" cy="272"/>
            </a:xfrm>
          </p:grpSpPr>
          <p:sp>
            <p:nvSpPr>
              <p:cNvPr id="29" name="Rectangle 18"/>
              <p:cNvSpPr>
                <a:spLocks noChangeArrowheads="1"/>
              </p:cNvSpPr>
              <p:nvPr/>
            </p:nvSpPr>
            <p:spPr bwMode="auto">
              <a:xfrm>
                <a:off x="3288" y="2069"/>
                <a:ext cx="1270" cy="272"/>
              </a:xfrm>
              <a:prstGeom prst="rect">
                <a:avLst/>
              </a:prstGeom>
              <a:solidFill>
                <a:srgbClr val="FA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" name="Line 19"/>
              <p:cNvSpPr>
                <a:spLocks noChangeShapeType="1"/>
              </p:cNvSpPr>
              <p:nvPr/>
            </p:nvSpPr>
            <p:spPr bwMode="auto">
              <a:xfrm>
                <a:off x="3288" y="2069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Line 20"/>
              <p:cNvSpPr>
                <a:spLocks noChangeShapeType="1"/>
              </p:cNvSpPr>
              <p:nvPr/>
            </p:nvSpPr>
            <p:spPr bwMode="auto">
              <a:xfrm>
                <a:off x="3288" y="2341"/>
                <a:ext cx="12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" name="Line 21"/>
              <p:cNvSpPr>
                <a:spLocks noChangeShapeType="1"/>
              </p:cNvSpPr>
              <p:nvPr/>
            </p:nvSpPr>
            <p:spPr bwMode="auto">
              <a:xfrm>
                <a:off x="3288" y="2069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Line 22"/>
              <p:cNvSpPr>
                <a:spLocks noChangeShapeType="1"/>
              </p:cNvSpPr>
              <p:nvPr/>
            </p:nvSpPr>
            <p:spPr bwMode="auto">
              <a:xfrm>
                <a:off x="3560" y="2069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7" name="Text Box 73"/>
            <p:cNvSpPr txBox="1">
              <a:spLocks noChangeArrowheads="1"/>
            </p:cNvSpPr>
            <p:nvPr/>
          </p:nvSpPr>
          <p:spPr bwMode="auto">
            <a:xfrm>
              <a:off x="1927" y="3082"/>
              <a:ext cx="283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>
                  <a:latin typeface="Tahoma" pitchFamily="34" charset="0"/>
                  <a:cs typeface="Tahoma" pitchFamily="34" charset="0"/>
                </a:rPr>
                <a:t>D1</a:t>
              </a:r>
            </a:p>
          </p:txBody>
        </p:sp>
        <p:sp>
          <p:nvSpPr>
            <p:cNvPr id="28" name="Text Box 74"/>
            <p:cNvSpPr txBox="1">
              <a:spLocks noChangeArrowheads="1"/>
            </p:cNvSpPr>
            <p:nvPr/>
          </p:nvSpPr>
          <p:spPr bwMode="auto">
            <a:xfrm>
              <a:off x="2200" y="3067"/>
              <a:ext cx="998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th-TH" sz="1600" dirty="0">
                  <a:latin typeface="Tahoma" pitchFamily="34" charset="0"/>
                  <a:cs typeface="Tahoma" pitchFamily="34" charset="0"/>
                </a:rPr>
                <a:t>ลูกค้า</a:t>
              </a:r>
            </a:p>
          </p:txBody>
        </p:sp>
      </p:grp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685800" y="3850238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800" b="1" dirty="0">
                <a:cs typeface="Tahoma" pitchFamily="34" charset="0"/>
              </a:rPr>
              <a:t>ผู้จัดการร้าน</a:t>
            </a:r>
          </a:p>
        </p:txBody>
      </p:sp>
      <p:cxnSp>
        <p:nvCxnSpPr>
          <p:cNvPr id="39" name="Elbow Connector 38"/>
          <p:cNvCxnSpPr>
            <a:stCxn id="24" idx="0"/>
            <a:endCxn id="9" idx="0"/>
          </p:cNvCxnSpPr>
          <p:nvPr/>
        </p:nvCxnSpPr>
        <p:spPr>
          <a:xfrm rot="16200000" flipH="1">
            <a:off x="3005879" y="-711665"/>
            <a:ext cx="392526" cy="3664258"/>
          </a:xfrm>
          <a:prstGeom prst="bentConnector3">
            <a:avLst>
              <a:gd name="adj1" fmla="val -58238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054225" y="457200"/>
            <a:ext cx="2670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ข้อมูลการสมัครสมาชิก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45" name="Elbow Connector 44"/>
          <p:cNvCxnSpPr>
            <a:stCxn id="10" idx="1"/>
            <a:endCxn id="24" idx="2"/>
          </p:cNvCxnSpPr>
          <p:nvPr/>
        </p:nvCxnSpPr>
        <p:spPr>
          <a:xfrm rot="10800000">
            <a:off x="1370014" y="1644926"/>
            <a:ext cx="3049591" cy="319502"/>
          </a:xfrm>
          <a:prstGeom prst="bentConnector2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273300" y="1690686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รหัสสมาชิก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49" name="Elbow Connector 48"/>
          <p:cNvCxnSpPr/>
          <p:nvPr/>
        </p:nvCxnSpPr>
        <p:spPr>
          <a:xfrm flipV="1">
            <a:off x="5688263" y="3850238"/>
            <a:ext cx="2253060" cy="1979063"/>
          </a:xfrm>
          <a:prstGeom prst="bentConnector3">
            <a:avLst>
              <a:gd name="adj1" fmla="val 99604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Elbow Connector 54"/>
          <p:cNvCxnSpPr>
            <a:endCxn id="10" idx="3"/>
          </p:cNvCxnSpPr>
          <p:nvPr/>
        </p:nvCxnSpPr>
        <p:spPr>
          <a:xfrm rot="10800000">
            <a:off x="5662617" y="1964428"/>
            <a:ext cx="2153044" cy="1470658"/>
          </a:xfrm>
          <a:prstGeom prst="bentConnector3">
            <a:avLst>
              <a:gd name="adj1" fmla="val 452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16" idx="3"/>
          </p:cNvCxnSpPr>
          <p:nvPr/>
        </p:nvCxnSpPr>
        <p:spPr>
          <a:xfrm>
            <a:off x="5688263" y="3605194"/>
            <a:ext cx="1259861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Elbow Connector 63"/>
          <p:cNvCxnSpPr>
            <a:stCxn id="22" idx="1"/>
            <a:endCxn id="34" idx="2"/>
          </p:cNvCxnSpPr>
          <p:nvPr/>
        </p:nvCxnSpPr>
        <p:spPr>
          <a:xfrm rot="10800000">
            <a:off x="1370013" y="4499525"/>
            <a:ext cx="3075238" cy="1329776"/>
          </a:xfrm>
          <a:prstGeom prst="bentConnector2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976593" y="1563861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ตรวจสอบสมาชิก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704727" y="354809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แก้ไขข้อมูลสมาชิก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900938" y="5370893"/>
            <a:ext cx="1914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บันทึกข้อมูลสมัครสมาชิก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525742" y="5350669"/>
            <a:ext cx="2208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ข้อมูลการแก้ไขข้อมูลสมาชิก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71" name="Elbow Connector 70"/>
          <p:cNvCxnSpPr>
            <a:endCxn id="16" idx="1"/>
          </p:cNvCxnSpPr>
          <p:nvPr/>
        </p:nvCxnSpPr>
        <p:spPr>
          <a:xfrm>
            <a:off x="1143000" y="1654865"/>
            <a:ext cx="3302251" cy="1950329"/>
          </a:xfrm>
          <a:prstGeom prst="bentConnector3">
            <a:avLst>
              <a:gd name="adj1" fmla="val 773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355724" y="3153117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ข้อมูลที่ต้องการแก้ไข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37004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22273" y="1409699"/>
            <a:ext cx="1368425" cy="7207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600" dirty="0">
                <a:latin typeface="Angsana New" pitchFamily="18" charset="-34"/>
                <a:cs typeface="Angsana New" pitchFamily="18" charset="-34"/>
              </a:rPr>
              <a:t>ลูกค้า</a:t>
            </a:r>
          </a:p>
        </p:txBody>
      </p: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2651902" y="1052715"/>
            <a:ext cx="1239838" cy="1223962"/>
            <a:chOff x="3969" y="981"/>
            <a:chExt cx="727" cy="771"/>
          </a:xfrm>
        </p:grpSpPr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9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10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600">
                  <a:latin typeface="Angsana New" pitchFamily="18" charset="-34"/>
                  <a:cs typeface="Angsana New" pitchFamily="18" charset="-34"/>
                </a:endParaRPr>
              </a:p>
            </p:txBody>
          </p:sp>
        </p:grpSp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4204" y="1253"/>
              <a:ext cx="280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600">
                  <a:latin typeface="Angsana New" pitchFamily="18" charset="-34"/>
                </a:rPr>
                <a:t>เช่า</a:t>
              </a:r>
              <a:endParaRPr lang="en-US" sz="1600">
                <a:latin typeface="Angsana New" pitchFamily="18" charset="-34"/>
              </a:endParaRPr>
            </a:p>
            <a:p>
              <a:pPr algn="ctr" eaLnBrk="1" hangingPunct="1"/>
              <a:r>
                <a:rPr lang="en-US" sz="1600">
                  <a:latin typeface="Angsana New" pitchFamily="18" charset="-34"/>
                </a:rPr>
                <a:t>VCD</a:t>
              </a:r>
              <a:endParaRPr lang="th-TH" sz="1600">
                <a:latin typeface="Angsana New" pitchFamily="18" charset="-34"/>
              </a:endParaRPr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4255" y="981"/>
              <a:ext cx="14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>
                  <a:latin typeface="Angsana New" pitchFamily="18" charset="-34"/>
                </a:rPr>
                <a:t>1</a:t>
              </a:r>
            </a:p>
          </p:txBody>
        </p:sp>
      </p:grp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2839895" y="4641750"/>
            <a:ext cx="1238578" cy="1223962"/>
            <a:chOff x="3967" y="981"/>
            <a:chExt cx="729" cy="771"/>
          </a:xfrm>
        </p:grpSpPr>
        <p:grpSp>
          <p:nvGrpSpPr>
            <p:cNvPr id="12" name="Group 4"/>
            <p:cNvGrpSpPr>
              <a:grpSpLocks/>
            </p:cNvGrpSpPr>
            <p:nvPr/>
          </p:nvGrpSpPr>
          <p:grpSpPr bwMode="auto">
            <a:xfrm>
              <a:off x="3967" y="1026"/>
              <a:ext cx="729" cy="726"/>
              <a:chOff x="3651" y="845"/>
              <a:chExt cx="865" cy="861"/>
            </a:xfrm>
          </p:grpSpPr>
          <p:sp>
            <p:nvSpPr>
              <p:cNvPr id="15" name="AutoShape 5"/>
              <p:cNvSpPr>
                <a:spLocks noChangeArrowheads="1"/>
              </p:cNvSpPr>
              <p:nvPr/>
            </p:nvSpPr>
            <p:spPr bwMode="auto">
              <a:xfrm>
                <a:off x="3653" y="845"/>
                <a:ext cx="863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16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600">
                  <a:latin typeface="Angsana New" pitchFamily="18" charset="-34"/>
                  <a:cs typeface="Angsana New" pitchFamily="18" charset="-34"/>
                </a:endParaRPr>
              </a:p>
            </p:txBody>
          </p:sp>
        </p:grpSp>
        <p:sp>
          <p:nvSpPr>
            <p:cNvPr id="13" name="Text Box 8"/>
            <p:cNvSpPr txBox="1">
              <a:spLocks noChangeArrowheads="1"/>
            </p:cNvSpPr>
            <p:nvPr/>
          </p:nvSpPr>
          <p:spPr bwMode="auto">
            <a:xfrm>
              <a:off x="4051" y="1253"/>
              <a:ext cx="58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600" dirty="0">
                  <a:latin typeface="Angsana New" pitchFamily="18" charset="-34"/>
                </a:rPr>
                <a:t>สร้างรายงาน</a:t>
              </a:r>
            </a:p>
            <a:p>
              <a:pPr algn="ctr" eaLnBrk="1" hangingPunct="1"/>
              <a:r>
                <a:rPr lang="th-TH" sz="1600" dirty="0">
                  <a:latin typeface="Angsana New" pitchFamily="18" charset="-34"/>
                </a:rPr>
                <a:t>การบริหารงาน</a:t>
              </a:r>
            </a:p>
          </p:txBody>
        </p:sp>
        <p:sp>
          <p:nvSpPr>
            <p:cNvPr id="14" name="Text Box 9"/>
            <p:cNvSpPr txBox="1">
              <a:spLocks noChangeArrowheads="1"/>
            </p:cNvSpPr>
            <p:nvPr/>
          </p:nvSpPr>
          <p:spPr bwMode="auto">
            <a:xfrm>
              <a:off x="4254" y="981"/>
              <a:ext cx="14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dirty="0" smtClean="0">
                  <a:latin typeface="Angsana New" pitchFamily="18" charset="-34"/>
                </a:rPr>
                <a:t>4</a:t>
              </a:r>
              <a:endParaRPr lang="en-US" sz="1600" dirty="0">
                <a:latin typeface="Angsana New" pitchFamily="18" charset="-34"/>
              </a:endParaRPr>
            </a:p>
          </p:txBody>
        </p:sp>
      </p:grp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603160" y="4979887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600" dirty="0">
                <a:latin typeface="Angsana New" pitchFamily="18" charset="-34"/>
                <a:cs typeface="Angsana New" pitchFamily="18" charset="-34"/>
              </a:rPr>
              <a:t>ผู้จัดการร้าน</a:t>
            </a:r>
          </a:p>
        </p:txBody>
      </p:sp>
      <p:grpSp>
        <p:nvGrpSpPr>
          <p:cNvPr id="18" name="Group 10"/>
          <p:cNvGrpSpPr>
            <a:grpSpLocks/>
          </p:cNvGrpSpPr>
          <p:nvPr/>
        </p:nvGrpSpPr>
        <p:grpSpPr bwMode="auto">
          <a:xfrm>
            <a:off x="7050332" y="1037459"/>
            <a:ext cx="1239838" cy="1262063"/>
            <a:chOff x="3969" y="981"/>
            <a:chExt cx="727" cy="795"/>
          </a:xfrm>
        </p:grpSpPr>
        <p:grpSp>
          <p:nvGrpSpPr>
            <p:cNvPr id="19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22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23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600">
                  <a:latin typeface="Angsana New" pitchFamily="18" charset="-34"/>
                  <a:cs typeface="Angsana New" pitchFamily="18" charset="-34"/>
                </a:endParaRPr>
              </a:p>
            </p:txBody>
          </p:sp>
        </p:grpSp>
        <p:sp>
          <p:nvSpPr>
            <p:cNvPr id="20" name="Text Box 8"/>
            <p:cNvSpPr txBox="1">
              <a:spLocks noChangeArrowheads="1"/>
            </p:cNvSpPr>
            <p:nvPr/>
          </p:nvSpPr>
          <p:spPr bwMode="auto">
            <a:xfrm>
              <a:off x="4109" y="1253"/>
              <a:ext cx="476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600">
                  <a:latin typeface="Angsana New" pitchFamily="18" charset="-34"/>
                </a:rPr>
                <a:t>คำนวณ</a:t>
              </a:r>
            </a:p>
            <a:p>
              <a:pPr algn="ctr" eaLnBrk="1" hangingPunct="1"/>
              <a:r>
                <a:rPr lang="th-TH" sz="1600">
                  <a:latin typeface="Angsana New" pitchFamily="18" charset="-34"/>
                </a:rPr>
                <a:t>จำนวนเงิน</a:t>
              </a:r>
            </a:p>
            <a:p>
              <a:pPr algn="ctr" eaLnBrk="1" hangingPunct="1"/>
              <a:r>
                <a:rPr lang="th-TH" sz="1600">
                  <a:latin typeface="Angsana New" pitchFamily="18" charset="-34"/>
                </a:rPr>
                <a:t>จากใบเสร็จ</a:t>
              </a:r>
            </a:p>
          </p:txBody>
        </p:sp>
        <p:sp>
          <p:nvSpPr>
            <p:cNvPr id="21" name="Text Box 9"/>
            <p:cNvSpPr txBox="1">
              <a:spLocks noChangeArrowheads="1"/>
            </p:cNvSpPr>
            <p:nvPr/>
          </p:nvSpPr>
          <p:spPr bwMode="auto">
            <a:xfrm>
              <a:off x="4254" y="981"/>
              <a:ext cx="14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dirty="0" smtClean="0">
                  <a:latin typeface="Angsana New" pitchFamily="18" charset="-34"/>
                </a:rPr>
                <a:t>3</a:t>
              </a:r>
              <a:endParaRPr lang="en-US" sz="1600" dirty="0">
                <a:latin typeface="Angsana New" pitchFamily="18" charset="-34"/>
              </a:endParaRPr>
            </a:p>
          </p:txBody>
        </p:sp>
      </p:grpSp>
      <p:grpSp>
        <p:nvGrpSpPr>
          <p:cNvPr id="24" name="Group 10"/>
          <p:cNvGrpSpPr>
            <a:grpSpLocks/>
          </p:cNvGrpSpPr>
          <p:nvPr/>
        </p:nvGrpSpPr>
        <p:grpSpPr bwMode="auto">
          <a:xfrm>
            <a:off x="2607555" y="2848283"/>
            <a:ext cx="1243012" cy="1223963"/>
            <a:chOff x="3969" y="981"/>
            <a:chExt cx="727" cy="771"/>
          </a:xfrm>
        </p:grpSpPr>
        <p:grpSp>
          <p:nvGrpSpPr>
            <p:cNvPr id="25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28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29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600">
                  <a:latin typeface="Angsana New" pitchFamily="18" charset="-34"/>
                  <a:cs typeface="Angsana New" pitchFamily="18" charset="-34"/>
                </a:endParaRPr>
              </a:p>
            </p:txBody>
          </p:sp>
        </p:grpSp>
        <p:sp>
          <p:nvSpPr>
            <p:cNvPr id="26" name="Text Box 8"/>
            <p:cNvSpPr txBox="1">
              <a:spLocks noChangeArrowheads="1"/>
            </p:cNvSpPr>
            <p:nvPr/>
          </p:nvSpPr>
          <p:spPr bwMode="auto">
            <a:xfrm>
              <a:off x="4091" y="1253"/>
              <a:ext cx="510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600">
                  <a:latin typeface="Angsana New" pitchFamily="18" charset="-34"/>
                </a:rPr>
                <a:t>บันทึกข้อมูล</a:t>
              </a:r>
            </a:p>
            <a:p>
              <a:pPr algn="ctr" eaLnBrk="1" hangingPunct="1"/>
              <a:r>
                <a:rPr lang="th-TH" sz="1600">
                  <a:latin typeface="Angsana New" pitchFamily="18" charset="-34"/>
                </a:rPr>
                <a:t>การคืน</a:t>
              </a:r>
              <a:r>
                <a:rPr lang="en-US" sz="1600">
                  <a:latin typeface="Angsana New" pitchFamily="18" charset="-34"/>
                </a:rPr>
                <a:t>VCD</a:t>
              </a:r>
              <a:endParaRPr lang="th-TH" sz="1600">
                <a:latin typeface="Angsana New" pitchFamily="18" charset="-34"/>
              </a:endParaRPr>
            </a:p>
          </p:txBody>
        </p:sp>
        <p:sp>
          <p:nvSpPr>
            <p:cNvPr id="27" name="Text Box 9"/>
            <p:cNvSpPr txBox="1">
              <a:spLocks noChangeArrowheads="1"/>
            </p:cNvSpPr>
            <p:nvPr/>
          </p:nvSpPr>
          <p:spPr bwMode="auto">
            <a:xfrm>
              <a:off x="4255" y="981"/>
              <a:ext cx="14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dirty="0" smtClean="0">
                  <a:latin typeface="Angsana New" pitchFamily="18" charset="-34"/>
                </a:rPr>
                <a:t>2</a:t>
              </a:r>
              <a:endParaRPr lang="en-US" sz="1600" dirty="0">
                <a:latin typeface="Angsana New" pitchFamily="18" charset="-34"/>
              </a:endParaRPr>
            </a:p>
          </p:txBody>
        </p:sp>
      </p:grpSp>
      <p:sp>
        <p:nvSpPr>
          <p:cNvPr id="43" name="Text Box 51"/>
          <p:cNvSpPr txBox="1">
            <a:spLocks noChangeArrowheads="1"/>
          </p:cNvSpPr>
          <p:nvPr/>
        </p:nvSpPr>
        <p:spPr bwMode="auto">
          <a:xfrm>
            <a:off x="1759490" y="920852"/>
            <a:ext cx="9236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1600" dirty="0">
                <a:latin typeface="Angsana New" pitchFamily="18" charset="-34"/>
                <a:cs typeface="Angsana New" pitchFamily="18" charset="-34"/>
              </a:rPr>
              <a:t>รายการ</a:t>
            </a:r>
            <a:r>
              <a:rPr lang="en-US" sz="1600" dirty="0">
                <a:latin typeface="Angsana New" pitchFamily="18" charset="-34"/>
                <a:cs typeface="Angsana New" pitchFamily="18" charset="-34"/>
              </a:rPr>
              <a:t>VCD</a:t>
            </a:r>
            <a:endParaRPr lang="th-TH" sz="1600" dirty="0">
              <a:latin typeface="Angsana New" pitchFamily="18" charset="-34"/>
              <a:cs typeface="Angsana New" pitchFamily="18" charset="-34"/>
            </a:endParaRPr>
          </a:p>
          <a:p>
            <a:r>
              <a:rPr lang="th-TH" sz="1600" dirty="0">
                <a:latin typeface="Angsana New" pitchFamily="18" charset="-34"/>
                <a:cs typeface="Angsana New" pitchFamily="18" charset="-34"/>
              </a:rPr>
              <a:t>ที่ต้องการเช่า</a:t>
            </a:r>
          </a:p>
        </p:txBody>
      </p:sp>
      <p:sp>
        <p:nvSpPr>
          <p:cNvPr id="45" name="Text Box 53"/>
          <p:cNvSpPr txBox="1">
            <a:spLocks noChangeArrowheads="1"/>
          </p:cNvSpPr>
          <p:nvPr/>
        </p:nvSpPr>
        <p:spPr bwMode="auto">
          <a:xfrm>
            <a:off x="1773672" y="1505627"/>
            <a:ext cx="83388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รหัสสมาชิก</a:t>
            </a:r>
            <a:endParaRPr lang="th-TH" sz="16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7" name="Text Box 55"/>
          <p:cNvSpPr txBox="1">
            <a:spLocks noChangeArrowheads="1"/>
          </p:cNvSpPr>
          <p:nvPr/>
        </p:nvSpPr>
        <p:spPr bwMode="auto">
          <a:xfrm>
            <a:off x="1790698" y="1828506"/>
            <a:ext cx="87395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dirty="0">
                <a:latin typeface="Angsana New" pitchFamily="18" charset="-34"/>
                <a:cs typeface="Angsana New" pitchFamily="18" charset="-34"/>
              </a:rPr>
              <a:t>การชำระเงิน</a:t>
            </a:r>
          </a:p>
        </p:txBody>
      </p:sp>
      <p:sp>
        <p:nvSpPr>
          <p:cNvPr id="57" name="Text Box 65"/>
          <p:cNvSpPr txBox="1">
            <a:spLocks noChangeArrowheads="1"/>
          </p:cNvSpPr>
          <p:nvPr/>
        </p:nvSpPr>
        <p:spPr bwMode="auto">
          <a:xfrm>
            <a:off x="2011861" y="4578424"/>
            <a:ext cx="81624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dirty="0">
                <a:latin typeface="Angsana New" pitchFamily="18" charset="-34"/>
                <a:cs typeface="Angsana New" pitchFamily="18" charset="-34"/>
              </a:rPr>
              <a:t>รายงานการ</a:t>
            </a:r>
          </a:p>
          <a:p>
            <a:r>
              <a:rPr lang="th-TH" sz="1600" dirty="0">
                <a:latin typeface="Angsana New" pitchFamily="18" charset="-34"/>
                <a:cs typeface="Angsana New" pitchFamily="18" charset="-34"/>
              </a:rPr>
              <a:t>บริหารงาน</a:t>
            </a:r>
          </a:p>
        </p:txBody>
      </p:sp>
      <p:sp>
        <p:nvSpPr>
          <p:cNvPr id="75" name="Rectangle 83"/>
          <p:cNvSpPr>
            <a:spLocks noChangeArrowheads="1"/>
          </p:cNvSpPr>
          <p:nvPr/>
        </p:nvSpPr>
        <p:spPr bwMode="auto">
          <a:xfrm>
            <a:off x="391065" y="228600"/>
            <a:ext cx="1368425" cy="7207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600">
                <a:latin typeface="Angsana New" pitchFamily="18" charset="-34"/>
                <a:cs typeface="Angsana New" pitchFamily="18" charset="-34"/>
              </a:rPr>
              <a:t>ระบบสั่งซื้อ</a:t>
            </a:r>
          </a:p>
          <a:p>
            <a:pPr algn="ctr"/>
            <a:r>
              <a:rPr lang="en-US" sz="1600">
                <a:latin typeface="Angsana New" pitchFamily="18" charset="-34"/>
                <a:cs typeface="Angsana New" pitchFamily="18" charset="-34"/>
              </a:rPr>
              <a:t>VCD</a:t>
            </a:r>
            <a:endParaRPr lang="th-TH" sz="160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8" name="Text Box 86"/>
          <p:cNvSpPr txBox="1">
            <a:spLocks noChangeArrowheads="1"/>
          </p:cNvSpPr>
          <p:nvPr/>
        </p:nvSpPr>
        <p:spPr bwMode="auto">
          <a:xfrm>
            <a:off x="1888438" y="228600"/>
            <a:ext cx="83869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 dirty="0">
                <a:latin typeface="Angsana New" pitchFamily="18" charset="-34"/>
                <a:cs typeface="Angsana New" pitchFamily="18" charset="-34"/>
              </a:rPr>
              <a:t>ข้อ</a:t>
            </a:r>
            <a:r>
              <a:rPr lang="th-TH" sz="1600" dirty="0" smtClean="0">
                <a:latin typeface="Angsana New" pitchFamily="18" charset="-34"/>
                <a:cs typeface="Angsana New" pitchFamily="18" charset="-34"/>
              </a:rPr>
              <a:t>มูลสินค้า</a:t>
            </a:r>
            <a:endParaRPr lang="th-TH" sz="16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9" name="Rectangle 87"/>
          <p:cNvSpPr>
            <a:spLocks noChangeArrowheads="1"/>
          </p:cNvSpPr>
          <p:nvPr/>
        </p:nvSpPr>
        <p:spPr bwMode="auto">
          <a:xfrm>
            <a:off x="6986038" y="3137743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600">
                <a:latin typeface="Angsana New" pitchFamily="18" charset="-34"/>
                <a:cs typeface="Angsana New" pitchFamily="18" charset="-34"/>
              </a:rPr>
              <a:t>ฝ่ายบัญชี</a:t>
            </a:r>
          </a:p>
        </p:txBody>
      </p:sp>
      <p:sp>
        <p:nvSpPr>
          <p:cNvPr id="128" name="Text Box 135"/>
          <p:cNvSpPr txBox="1">
            <a:spLocks noChangeArrowheads="1"/>
          </p:cNvSpPr>
          <p:nvPr/>
        </p:nvSpPr>
        <p:spPr bwMode="auto">
          <a:xfrm>
            <a:off x="1223825" y="3186421"/>
            <a:ext cx="119616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1600">
                <a:latin typeface="Angsana New" pitchFamily="18" charset="-34"/>
                <a:cs typeface="Angsana New" pitchFamily="18" charset="-34"/>
              </a:rPr>
              <a:t>ข้อมูลการคืน</a:t>
            </a:r>
            <a:r>
              <a:rPr lang="en-US" sz="1600">
                <a:latin typeface="Angsana New" pitchFamily="18" charset="-34"/>
                <a:cs typeface="Angsana New" pitchFamily="18" charset="-34"/>
              </a:rPr>
              <a:t>VCD</a:t>
            </a:r>
            <a:endParaRPr lang="th-TH" sz="160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63" name="Straight Arrow Connector 162"/>
          <p:cNvCxnSpPr/>
          <p:nvPr/>
        </p:nvCxnSpPr>
        <p:spPr>
          <a:xfrm>
            <a:off x="1790698" y="1485900"/>
            <a:ext cx="8612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Arrow Connector 164"/>
          <p:cNvCxnSpPr/>
          <p:nvPr/>
        </p:nvCxnSpPr>
        <p:spPr>
          <a:xfrm>
            <a:off x="1821906" y="1778000"/>
            <a:ext cx="8612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6" name="Group 165"/>
          <p:cNvGrpSpPr/>
          <p:nvPr/>
        </p:nvGrpSpPr>
        <p:grpSpPr>
          <a:xfrm>
            <a:off x="4758099" y="1484515"/>
            <a:ext cx="1639164" cy="733734"/>
            <a:chOff x="5792134" y="751055"/>
            <a:chExt cx="1639164" cy="733734"/>
          </a:xfrm>
        </p:grpSpPr>
        <p:grpSp>
          <p:nvGrpSpPr>
            <p:cNvPr id="168" name="Group 66"/>
            <p:cNvGrpSpPr>
              <a:grpSpLocks/>
            </p:cNvGrpSpPr>
            <p:nvPr/>
          </p:nvGrpSpPr>
          <p:grpSpPr bwMode="auto">
            <a:xfrm>
              <a:off x="5792134" y="751055"/>
              <a:ext cx="1363466" cy="261622"/>
              <a:chOff x="1927" y="3067"/>
              <a:chExt cx="1271" cy="262"/>
            </a:xfrm>
          </p:grpSpPr>
          <p:grpSp>
            <p:nvGrpSpPr>
              <p:cNvPr id="187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190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1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2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3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4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88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D1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89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แฟ้มลูกค้า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69" name="Group 66"/>
            <p:cNvGrpSpPr>
              <a:grpSpLocks/>
            </p:cNvGrpSpPr>
            <p:nvPr/>
          </p:nvGrpSpPr>
          <p:grpSpPr bwMode="auto">
            <a:xfrm>
              <a:off x="5792134" y="992262"/>
              <a:ext cx="1363466" cy="261622"/>
              <a:chOff x="1927" y="3067"/>
              <a:chExt cx="1271" cy="262"/>
            </a:xfrm>
          </p:grpSpPr>
          <p:grpSp>
            <p:nvGrpSpPr>
              <p:cNvPr id="179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182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3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84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85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86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80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D3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81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70" name="Group 66"/>
            <p:cNvGrpSpPr>
              <a:grpSpLocks/>
            </p:cNvGrpSpPr>
            <p:nvPr/>
          </p:nvGrpSpPr>
          <p:grpSpPr bwMode="auto">
            <a:xfrm>
              <a:off x="5792135" y="1223167"/>
              <a:ext cx="1639163" cy="261622"/>
              <a:chOff x="1927" y="3067"/>
              <a:chExt cx="1528" cy="262"/>
            </a:xfrm>
          </p:grpSpPr>
          <p:grpSp>
            <p:nvGrpSpPr>
              <p:cNvPr id="171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174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75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76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77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78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72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8</a:t>
                </a:r>
              </a:p>
            </p:txBody>
          </p:sp>
          <p:sp>
            <p:nvSpPr>
              <p:cNvPr id="173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255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แฟ้มการเช่า</a:t>
                </a:r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-</a:t>
                </a:r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คืน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3757023" y="1271199"/>
            <a:ext cx="1261619" cy="1162282"/>
            <a:chOff x="3757023" y="1271199"/>
            <a:chExt cx="1261619" cy="1162282"/>
          </a:xfrm>
        </p:grpSpPr>
        <p:sp>
          <p:nvSpPr>
            <p:cNvPr id="68" name="Text Box 76"/>
            <p:cNvSpPr txBox="1">
              <a:spLocks noChangeArrowheads="1"/>
            </p:cNvSpPr>
            <p:nvPr/>
          </p:nvSpPr>
          <p:spPr bwMode="auto">
            <a:xfrm>
              <a:off x="3835872" y="1271199"/>
              <a:ext cx="1084934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th-TH" sz="1600" dirty="0" smtClean="0">
                  <a:latin typeface="Angsana New" pitchFamily="18" charset="-34"/>
                  <a:cs typeface="Angsana New" pitchFamily="18" charset="-34"/>
                </a:rPr>
                <a:t>ข้อมูลลูกค้า</a:t>
              </a:r>
              <a:endParaRPr lang="th-TH" sz="1600" dirty="0">
                <a:latin typeface="Angsana New" pitchFamily="18" charset="-34"/>
                <a:cs typeface="Angsana New" pitchFamily="18" charset="-34"/>
              </a:endParaRPr>
            </a:p>
          </p:txBody>
        </p:sp>
        <p:cxnSp>
          <p:nvCxnSpPr>
            <p:cNvPr id="86" name="Straight Arrow Connector 85"/>
            <p:cNvCxnSpPr/>
            <p:nvPr/>
          </p:nvCxnSpPr>
          <p:spPr>
            <a:xfrm flipH="1" flipV="1">
              <a:off x="3944143" y="1572322"/>
              <a:ext cx="805563" cy="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TextBox 159"/>
            <p:cNvSpPr txBox="1"/>
            <p:nvPr/>
          </p:nvSpPr>
          <p:spPr>
            <a:xfrm>
              <a:off x="3831695" y="1587299"/>
              <a:ext cx="10875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600" dirty="0" smtClean="0">
                  <a:latin typeface="Angsana New" pitchFamily="18" charset="-34"/>
                  <a:cs typeface="Angsana New" pitchFamily="18" charset="-34"/>
                </a:rPr>
                <a:t>ข้อมูลสินค้า</a:t>
              </a:r>
              <a:endParaRPr lang="en-US" sz="1600" dirty="0">
                <a:latin typeface="Angsana New" pitchFamily="18" charset="-34"/>
                <a:cs typeface="Angsana New" pitchFamily="18" charset="-34"/>
              </a:endParaRPr>
            </a:p>
          </p:txBody>
        </p:sp>
        <p:cxnSp>
          <p:nvCxnSpPr>
            <p:cNvPr id="161" name="Straight Arrow Connector 160"/>
            <p:cNvCxnSpPr/>
            <p:nvPr/>
          </p:nvCxnSpPr>
          <p:spPr>
            <a:xfrm flipH="1" flipV="1">
              <a:off x="3934964" y="1828505"/>
              <a:ext cx="805563" cy="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Arrow Connector 195"/>
            <p:cNvCxnSpPr>
              <a:endCxn id="172" idx="1"/>
            </p:cNvCxnSpPr>
            <p:nvPr/>
          </p:nvCxnSpPr>
          <p:spPr>
            <a:xfrm>
              <a:off x="3891740" y="2094927"/>
              <a:ext cx="86636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TextBox 196"/>
            <p:cNvSpPr txBox="1"/>
            <p:nvPr/>
          </p:nvSpPr>
          <p:spPr>
            <a:xfrm>
              <a:off x="3757023" y="2094927"/>
              <a:ext cx="12616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600" dirty="0" smtClean="0">
                  <a:latin typeface="Angsana New" pitchFamily="18" charset="-34"/>
                  <a:cs typeface="Angsana New" pitchFamily="18" charset="-34"/>
                </a:rPr>
                <a:t>ข้อมูลการเช่า</a:t>
              </a:r>
              <a:r>
                <a:rPr lang="en-US" sz="1600" dirty="0" smtClean="0">
                  <a:latin typeface="Angsana New" pitchFamily="18" charset="-34"/>
                  <a:cs typeface="Angsana New" pitchFamily="18" charset="-34"/>
                </a:rPr>
                <a:t>-</a:t>
              </a:r>
              <a:r>
                <a:rPr lang="th-TH" sz="1600" dirty="0" smtClean="0">
                  <a:latin typeface="Angsana New" pitchFamily="18" charset="-34"/>
                  <a:cs typeface="Angsana New" pitchFamily="18" charset="-34"/>
                </a:rPr>
                <a:t>คืน</a:t>
              </a:r>
              <a:endParaRPr lang="en-US" sz="1600" dirty="0">
                <a:latin typeface="Angsana New" pitchFamily="18" charset="-34"/>
                <a:cs typeface="Angsana New" pitchFamily="18" charset="-34"/>
              </a:endParaRPr>
            </a:p>
          </p:txBody>
        </p:sp>
      </p:grpSp>
      <p:cxnSp>
        <p:nvCxnSpPr>
          <p:cNvPr id="198" name="Straight Arrow Connector 197"/>
          <p:cNvCxnSpPr/>
          <p:nvPr/>
        </p:nvCxnSpPr>
        <p:spPr>
          <a:xfrm>
            <a:off x="1821906" y="2068715"/>
            <a:ext cx="8612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Elbow Connector 2"/>
          <p:cNvCxnSpPr>
            <a:stCxn id="4" idx="2"/>
          </p:cNvCxnSpPr>
          <p:nvPr/>
        </p:nvCxnSpPr>
        <p:spPr>
          <a:xfrm rot="16200000" flipH="1">
            <a:off x="1116003" y="2120906"/>
            <a:ext cx="1482035" cy="1501069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Group 84"/>
          <p:cNvGrpSpPr/>
          <p:nvPr/>
        </p:nvGrpSpPr>
        <p:grpSpPr>
          <a:xfrm>
            <a:off x="4766680" y="3047136"/>
            <a:ext cx="1639164" cy="733734"/>
            <a:chOff x="5792134" y="751055"/>
            <a:chExt cx="1639164" cy="733734"/>
          </a:xfrm>
        </p:grpSpPr>
        <p:grpSp>
          <p:nvGrpSpPr>
            <p:cNvPr id="87" name="Group 66"/>
            <p:cNvGrpSpPr>
              <a:grpSpLocks/>
            </p:cNvGrpSpPr>
            <p:nvPr/>
          </p:nvGrpSpPr>
          <p:grpSpPr bwMode="auto">
            <a:xfrm>
              <a:off x="5792134" y="751055"/>
              <a:ext cx="1363466" cy="261622"/>
              <a:chOff x="1927" y="3067"/>
              <a:chExt cx="1271" cy="262"/>
            </a:xfrm>
          </p:grpSpPr>
          <p:grpSp>
            <p:nvGrpSpPr>
              <p:cNvPr id="106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109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0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07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D1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08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แฟ้มลูกค้า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88" name="Group 66"/>
            <p:cNvGrpSpPr>
              <a:grpSpLocks/>
            </p:cNvGrpSpPr>
            <p:nvPr/>
          </p:nvGrpSpPr>
          <p:grpSpPr bwMode="auto">
            <a:xfrm>
              <a:off x="5792134" y="992262"/>
              <a:ext cx="1363466" cy="261622"/>
              <a:chOff x="1927" y="3067"/>
              <a:chExt cx="1271" cy="262"/>
            </a:xfrm>
          </p:grpSpPr>
          <p:grpSp>
            <p:nvGrpSpPr>
              <p:cNvPr id="98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101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9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D3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00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89" name="Group 66"/>
            <p:cNvGrpSpPr>
              <a:grpSpLocks/>
            </p:cNvGrpSpPr>
            <p:nvPr/>
          </p:nvGrpSpPr>
          <p:grpSpPr bwMode="auto">
            <a:xfrm>
              <a:off x="5792135" y="1223167"/>
              <a:ext cx="1639163" cy="261622"/>
              <a:chOff x="1927" y="3067"/>
              <a:chExt cx="1528" cy="262"/>
            </a:xfrm>
          </p:grpSpPr>
          <p:grpSp>
            <p:nvGrpSpPr>
              <p:cNvPr id="90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93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4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6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7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1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8</a:t>
                </a:r>
              </a:p>
            </p:txBody>
          </p:sp>
          <p:sp>
            <p:nvSpPr>
              <p:cNvPr id="92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255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แฟ้มการเช่า</a:t>
                </a:r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-</a:t>
                </a:r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คืน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grpSp>
        <p:nvGrpSpPr>
          <p:cNvPr id="114" name="Group 113"/>
          <p:cNvGrpSpPr/>
          <p:nvPr/>
        </p:nvGrpSpPr>
        <p:grpSpPr>
          <a:xfrm>
            <a:off x="3744646" y="2886383"/>
            <a:ext cx="1261619" cy="1162282"/>
            <a:chOff x="3757023" y="1271199"/>
            <a:chExt cx="1261619" cy="1162282"/>
          </a:xfrm>
        </p:grpSpPr>
        <p:sp>
          <p:nvSpPr>
            <p:cNvPr id="115" name="Text Box 76"/>
            <p:cNvSpPr txBox="1">
              <a:spLocks noChangeArrowheads="1"/>
            </p:cNvSpPr>
            <p:nvPr/>
          </p:nvSpPr>
          <p:spPr bwMode="auto">
            <a:xfrm>
              <a:off x="3835872" y="1271199"/>
              <a:ext cx="1084934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th-TH" sz="1600" dirty="0" smtClean="0">
                  <a:latin typeface="Angsana New" pitchFamily="18" charset="-34"/>
                  <a:cs typeface="Angsana New" pitchFamily="18" charset="-34"/>
                </a:rPr>
                <a:t>ข้อมูลลูกค้า</a:t>
              </a:r>
              <a:endParaRPr lang="th-TH" sz="1600" dirty="0">
                <a:latin typeface="Angsana New" pitchFamily="18" charset="-34"/>
                <a:cs typeface="Angsana New" pitchFamily="18" charset="-34"/>
              </a:endParaRPr>
            </a:p>
          </p:txBody>
        </p:sp>
        <p:cxnSp>
          <p:nvCxnSpPr>
            <p:cNvPr id="116" name="Straight Arrow Connector 115"/>
            <p:cNvCxnSpPr/>
            <p:nvPr/>
          </p:nvCxnSpPr>
          <p:spPr>
            <a:xfrm flipH="1" flipV="1">
              <a:off x="3944143" y="1572322"/>
              <a:ext cx="805563" cy="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TextBox 116"/>
            <p:cNvSpPr txBox="1"/>
            <p:nvPr/>
          </p:nvSpPr>
          <p:spPr>
            <a:xfrm>
              <a:off x="3831695" y="1587299"/>
              <a:ext cx="10875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600" dirty="0" smtClean="0">
                  <a:latin typeface="Angsana New" pitchFamily="18" charset="-34"/>
                  <a:cs typeface="Angsana New" pitchFamily="18" charset="-34"/>
                </a:rPr>
                <a:t>ข้อมูลสินค้า</a:t>
              </a:r>
              <a:endParaRPr lang="en-US" sz="1600" dirty="0">
                <a:latin typeface="Angsana New" pitchFamily="18" charset="-34"/>
                <a:cs typeface="Angsana New" pitchFamily="18" charset="-34"/>
              </a:endParaRPr>
            </a:p>
          </p:txBody>
        </p:sp>
        <p:cxnSp>
          <p:nvCxnSpPr>
            <p:cNvPr id="118" name="Straight Arrow Connector 117"/>
            <p:cNvCxnSpPr/>
            <p:nvPr/>
          </p:nvCxnSpPr>
          <p:spPr>
            <a:xfrm flipH="1" flipV="1">
              <a:off x="3934964" y="1828505"/>
              <a:ext cx="805563" cy="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TextBox 119"/>
            <p:cNvSpPr txBox="1"/>
            <p:nvPr/>
          </p:nvSpPr>
          <p:spPr>
            <a:xfrm>
              <a:off x="3757023" y="2094927"/>
              <a:ext cx="12616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600" dirty="0" smtClean="0">
                  <a:latin typeface="Angsana New" pitchFamily="18" charset="-34"/>
                  <a:cs typeface="Angsana New" pitchFamily="18" charset="-34"/>
                </a:rPr>
                <a:t>ข้อมูลการเช่า</a:t>
              </a:r>
              <a:r>
                <a:rPr lang="en-US" sz="1600" dirty="0" smtClean="0">
                  <a:latin typeface="Angsana New" pitchFamily="18" charset="-34"/>
                  <a:cs typeface="Angsana New" pitchFamily="18" charset="-34"/>
                </a:rPr>
                <a:t>-</a:t>
              </a:r>
              <a:r>
                <a:rPr lang="th-TH" sz="1600" dirty="0" smtClean="0">
                  <a:latin typeface="Angsana New" pitchFamily="18" charset="-34"/>
                  <a:cs typeface="Angsana New" pitchFamily="18" charset="-34"/>
                </a:rPr>
                <a:t>คืน</a:t>
              </a:r>
              <a:endParaRPr lang="en-US" sz="1600" dirty="0">
                <a:latin typeface="Angsana New" pitchFamily="18" charset="-34"/>
                <a:cs typeface="Angsana New" pitchFamily="18" charset="-34"/>
              </a:endParaRPr>
            </a:p>
          </p:txBody>
        </p:sp>
      </p:grpSp>
      <p:cxnSp>
        <p:nvCxnSpPr>
          <p:cNvPr id="31" name="Straight Arrow Connector 30"/>
          <p:cNvCxnSpPr/>
          <p:nvPr/>
        </p:nvCxnSpPr>
        <p:spPr>
          <a:xfrm flipH="1">
            <a:off x="3934964" y="3616102"/>
            <a:ext cx="80556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8" idx="0"/>
            <a:endCxn id="21" idx="0"/>
          </p:cNvCxnSpPr>
          <p:nvPr/>
        </p:nvCxnSpPr>
        <p:spPr>
          <a:xfrm rot="5400000" flipH="1" flipV="1">
            <a:off x="5456586" y="-1153275"/>
            <a:ext cx="15256" cy="4396725"/>
          </a:xfrm>
          <a:prstGeom prst="bentConnector3">
            <a:avLst>
              <a:gd name="adj1" fmla="val 359632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114800" y="228600"/>
            <a:ext cx="2291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รายการชำระเงิน</a:t>
            </a:r>
            <a:endParaRPr lang="en-US" dirty="0"/>
          </a:p>
        </p:txBody>
      </p:sp>
      <p:cxnSp>
        <p:nvCxnSpPr>
          <p:cNvPr id="39" name="Straight Arrow Connector 38"/>
          <p:cNvCxnSpPr>
            <a:stCxn id="20" idx="2"/>
            <a:endCxn id="79" idx="0"/>
          </p:cNvCxnSpPr>
          <p:nvPr/>
        </p:nvCxnSpPr>
        <p:spPr>
          <a:xfrm flipH="1">
            <a:off x="7670251" y="2299522"/>
            <a:ext cx="24728" cy="8382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788778" y="2433481"/>
            <a:ext cx="1120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เงินรับ</a:t>
            </a:r>
            <a:endParaRPr lang="en-US" dirty="0"/>
          </a:p>
        </p:txBody>
      </p:sp>
      <p:cxnSp>
        <p:nvCxnSpPr>
          <p:cNvPr id="48" name="Elbow Connector 47"/>
          <p:cNvCxnSpPr>
            <a:stCxn id="75" idx="3"/>
          </p:cNvCxnSpPr>
          <p:nvPr/>
        </p:nvCxnSpPr>
        <p:spPr>
          <a:xfrm>
            <a:off x="1759490" y="588963"/>
            <a:ext cx="1160123" cy="519934"/>
          </a:xfrm>
          <a:prstGeom prst="bentConnector3">
            <a:avLst>
              <a:gd name="adj1" fmla="val 9707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5" name="Group 134"/>
          <p:cNvGrpSpPr/>
          <p:nvPr/>
        </p:nvGrpSpPr>
        <p:grpSpPr>
          <a:xfrm>
            <a:off x="5027222" y="4891200"/>
            <a:ext cx="1639164" cy="733734"/>
            <a:chOff x="5792134" y="751055"/>
            <a:chExt cx="1639164" cy="733734"/>
          </a:xfrm>
        </p:grpSpPr>
        <p:grpSp>
          <p:nvGrpSpPr>
            <p:cNvPr id="136" name="Group 66"/>
            <p:cNvGrpSpPr>
              <a:grpSpLocks/>
            </p:cNvGrpSpPr>
            <p:nvPr/>
          </p:nvGrpSpPr>
          <p:grpSpPr bwMode="auto">
            <a:xfrm>
              <a:off x="5792134" y="751055"/>
              <a:ext cx="1363466" cy="261622"/>
              <a:chOff x="1927" y="3067"/>
              <a:chExt cx="1271" cy="262"/>
            </a:xfrm>
          </p:grpSpPr>
          <p:grpSp>
            <p:nvGrpSpPr>
              <p:cNvPr id="155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158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59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2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56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D1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7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แฟ้มลูกค้า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37" name="Group 66"/>
            <p:cNvGrpSpPr>
              <a:grpSpLocks/>
            </p:cNvGrpSpPr>
            <p:nvPr/>
          </p:nvGrpSpPr>
          <p:grpSpPr bwMode="auto">
            <a:xfrm>
              <a:off x="5792134" y="992262"/>
              <a:ext cx="1363466" cy="261622"/>
              <a:chOff x="1927" y="3067"/>
              <a:chExt cx="1271" cy="262"/>
            </a:xfrm>
          </p:grpSpPr>
          <p:grpSp>
            <p:nvGrpSpPr>
              <p:cNvPr id="147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150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51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2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48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D3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49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38" name="Group 66"/>
            <p:cNvGrpSpPr>
              <a:grpSpLocks/>
            </p:cNvGrpSpPr>
            <p:nvPr/>
          </p:nvGrpSpPr>
          <p:grpSpPr bwMode="auto">
            <a:xfrm>
              <a:off x="5792135" y="1223167"/>
              <a:ext cx="1639163" cy="261622"/>
              <a:chOff x="1927" y="3067"/>
              <a:chExt cx="1528" cy="262"/>
            </a:xfrm>
          </p:grpSpPr>
          <p:grpSp>
            <p:nvGrpSpPr>
              <p:cNvPr id="139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142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3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4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5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6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40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8</a:t>
                </a:r>
              </a:p>
            </p:txBody>
          </p:sp>
          <p:sp>
            <p:nvSpPr>
              <p:cNvPr id="141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255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แฟ้มการเช่า</a:t>
                </a:r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-</a:t>
                </a:r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คืน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grpSp>
        <p:nvGrpSpPr>
          <p:cNvPr id="195" name="Group 194"/>
          <p:cNvGrpSpPr/>
          <p:nvPr/>
        </p:nvGrpSpPr>
        <p:grpSpPr>
          <a:xfrm>
            <a:off x="4026146" y="4677884"/>
            <a:ext cx="1261619" cy="4078013"/>
            <a:chOff x="3757023" y="1271199"/>
            <a:chExt cx="1261619" cy="4078013"/>
          </a:xfrm>
        </p:grpSpPr>
        <p:sp>
          <p:nvSpPr>
            <p:cNvPr id="199" name="Text Box 76"/>
            <p:cNvSpPr txBox="1">
              <a:spLocks noChangeArrowheads="1"/>
            </p:cNvSpPr>
            <p:nvPr/>
          </p:nvSpPr>
          <p:spPr bwMode="auto">
            <a:xfrm>
              <a:off x="3835872" y="1271199"/>
              <a:ext cx="1084934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th-TH" sz="1600" dirty="0" smtClean="0">
                  <a:latin typeface="Angsana New" pitchFamily="18" charset="-34"/>
                  <a:cs typeface="Angsana New" pitchFamily="18" charset="-34"/>
                </a:rPr>
                <a:t>ข้อมูลลูกค้า</a:t>
              </a:r>
              <a:endParaRPr lang="th-TH" sz="1600" dirty="0">
                <a:latin typeface="Angsana New" pitchFamily="18" charset="-34"/>
                <a:cs typeface="Angsana New" pitchFamily="18" charset="-34"/>
              </a:endParaRPr>
            </a:p>
          </p:txBody>
        </p:sp>
        <p:cxnSp>
          <p:nvCxnSpPr>
            <p:cNvPr id="200" name="Straight Arrow Connector 199"/>
            <p:cNvCxnSpPr/>
            <p:nvPr/>
          </p:nvCxnSpPr>
          <p:spPr>
            <a:xfrm flipH="1" flipV="1">
              <a:off x="3944143" y="1572322"/>
              <a:ext cx="805563" cy="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1" name="TextBox 200"/>
            <p:cNvSpPr txBox="1"/>
            <p:nvPr/>
          </p:nvSpPr>
          <p:spPr>
            <a:xfrm>
              <a:off x="3831695" y="1587299"/>
              <a:ext cx="10875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600" dirty="0" smtClean="0">
                  <a:latin typeface="Angsana New" pitchFamily="18" charset="-34"/>
                  <a:cs typeface="Angsana New" pitchFamily="18" charset="-34"/>
                </a:rPr>
                <a:t>ข้อมูลสินค้า</a:t>
              </a:r>
              <a:endParaRPr lang="en-US" sz="1600" dirty="0">
                <a:latin typeface="Angsana New" pitchFamily="18" charset="-34"/>
                <a:cs typeface="Angsana New" pitchFamily="18" charset="-34"/>
              </a:endParaRPr>
            </a:p>
          </p:txBody>
        </p:sp>
        <p:cxnSp>
          <p:nvCxnSpPr>
            <p:cNvPr id="202" name="Straight Arrow Connector 201"/>
            <p:cNvCxnSpPr/>
            <p:nvPr/>
          </p:nvCxnSpPr>
          <p:spPr>
            <a:xfrm flipH="1" flipV="1">
              <a:off x="3934964" y="1828505"/>
              <a:ext cx="805563" cy="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Arrow Connector 202"/>
            <p:cNvCxnSpPr>
              <a:endCxn id="140" idx="1"/>
            </p:cNvCxnSpPr>
            <p:nvPr/>
          </p:nvCxnSpPr>
          <p:spPr>
            <a:xfrm>
              <a:off x="4008463" y="5349212"/>
              <a:ext cx="86636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4" name="TextBox 203"/>
            <p:cNvSpPr txBox="1"/>
            <p:nvPr/>
          </p:nvSpPr>
          <p:spPr>
            <a:xfrm>
              <a:off x="3757023" y="2094927"/>
              <a:ext cx="12616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600" dirty="0" smtClean="0">
                  <a:latin typeface="Angsana New" pitchFamily="18" charset="-34"/>
                  <a:cs typeface="Angsana New" pitchFamily="18" charset="-34"/>
                </a:rPr>
                <a:t>ข้อมูลการเช่า</a:t>
              </a:r>
              <a:r>
                <a:rPr lang="en-US" sz="1600" dirty="0" smtClean="0">
                  <a:latin typeface="Angsana New" pitchFamily="18" charset="-34"/>
                  <a:cs typeface="Angsana New" pitchFamily="18" charset="-34"/>
                </a:rPr>
                <a:t>-</a:t>
              </a:r>
              <a:r>
                <a:rPr lang="th-TH" sz="1600" dirty="0" smtClean="0">
                  <a:latin typeface="Angsana New" pitchFamily="18" charset="-34"/>
                  <a:cs typeface="Angsana New" pitchFamily="18" charset="-34"/>
                </a:rPr>
                <a:t>คืน</a:t>
              </a:r>
              <a:endParaRPr lang="en-US" sz="1600" dirty="0">
                <a:latin typeface="Angsana New" pitchFamily="18" charset="-34"/>
                <a:cs typeface="Angsana New" pitchFamily="18" charset="-34"/>
              </a:endParaRPr>
            </a:p>
          </p:txBody>
        </p:sp>
      </p:grpSp>
      <p:cxnSp>
        <p:nvCxnSpPr>
          <p:cNvPr id="205" name="Straight Arrow Connector 204"/>
          <p:cNvCxnSpPr/>
          <p:nvPr/>
        </p:nvCxnSpPr>
        <p:spPr>
          <a:xfrm flipH="1">
            <a:off x="4172319" y="5501612"/>
            <a:ext cx="80556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1999899" y="5270707"/>
            <a:ext cx="72723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6" name="Group 205"/>
          <p:cNvGrpSpPr/>
          <p:nvPr/>
        </p:nvGrpSpPr>
        <p:grpSpPr>
          <a:xfrm>
            <a:off x="5854867" y="2886383"/>
            <a:ext cx="1261619" cy="1162282"/>
            <a:chOff x="3757023" y="1271199"/>
            <a:chExt cx="1261619" cy="1162282"/>
          </a:xfrm>
        </p:grpSpPr>
        <p:sp>
          <p:nvSpPr>
            <p:cNvPr id="207" name="Text Box 76"/>
            <p:cNvSpPr txBox="1">
              <a:spLocks noChangeArrowheads="1"/>
            </p:cNvSpPr>
            <p:nvPr/>
          </p:nvSpPr>
          <p:spPr bwMode="auto">
            <a:xfrm>
              <a:off x="3835872" y="1271199"/>
              <a:ext cx="1084934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th-TH" sz="1600" dirty="0" smtClean="0">
                  <a:latin typeface="Angsana New" pitchFamily="18" charset="-34"/>
                  <a:cs typeface="Angsana New" pitchFamily="18" charset="-34"/>
                </a:rPr>
                <a:t>ข้อมูลลูกค้า</a:t>
              </a:r>
              <a:endParaRPr lang="th-TH" sz="1600" dirty="0"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3831695" y="1587299"/>
              <a:ext cx="10875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600" dirty="0" smtClean="0">
                  <a:latin typeface="Angsana New" pitchFamily="18" charset="-34"/>
                  <a:cs typeface="Angsana New" pitchFamily="18" charset="-34"/>
                </a:rPr>
                <a:t>ข้อมูลสินค้า</a:t>
              </a:r>
              <a:endParaRPr lang="en-US" sz="1600" dirty="0">
                <a:latin typeface="Angsana New" pitchFamily="18" charset="-34"/>
                <a:cs typeface="Angsana New" pitchFamily="18" charset="-34"/>
              </a:endParaRPr>
            </a:p>
          </p:txBody>
        </p:sp>
        <p:cxnSp>
          <p:nvCxnSpPr>
            <p:cNvPr id="211" name="Straight Arrow Connector 210"/>
            <p:cNvCxnSpPr/>
            <p:nvPr/>
          </p:nvCxnSpPr>
          <p:spPr>
            <a:xfrm>
              <a:off x="3891740" y="2094927"/>
              <a:ext cx="86636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2" name="TextBox 211"/>
            <p:cNvSpPr txBox="1"/>
            <p:nvPr/>
          </p:nvSpPr>
          <p:spPr>
            <a:xfrm>
              <a:off x="3757023" y="2094927"/>
              <a:ext cx="12616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600" dirty="0" smtClean="0">
                  <a:latin typeface="Angsana New" pitchFamily="18" charset="-34"/>
                  <a:cs typeface="Angsana New" pitchFamily="18" charset="-34"/>
                </a:rPr>
                <a:t>ข้อมูลการเช่า</a:t>
              </a:r>
              <a:r>
                <a:rPr lang="en-US" sz="1600" dirty="0" smtClean="0">
                  <a:latin typeface="Angsana New" pitchFamily="18" charset="-34"/>
                  <a:cs typeface="Angsana New" pitchFamily="18" charset="-34"/>
                </a:rPr>
                <a:t>-</a:t>
              </a:r>
              <a:r>
                <a:rPr lang="th-TH" sz="1600" dirty="0" smtClean="0">
                  <a:latin typeface="Angsana New" pitchFamily="18" charset="-34"/>
                  <a:cs typeface="Angsana New" pitchFamily="18" charset="-34"/>
                </a:rPr>
                <a:t>คืน</a:t>
              </a:r>
              <a:endParaRPr lang="en-US" sz="1600" dirty="0">
                <a:latin typeface="Angsana New" pitchFamily="18" charset="-34"/>
                <a:cs typeface="Angsana New" pitchFamily="18" charset="-34"/>
              </a:endParaRPr>
            </a:p>
          </p:txBody>
        </p:sp>
      </p:grpSp>
      <p:cxnSp>
        <p:nvCxnSpPr>
          <p:cNvPr id="63" name="Straight Arrow Connector 62"/>
          <p:cNvCxnSpPr/>
          <p:nvPr/>
        </p:nvCxnSpPr>
        <p:spPr>
          <a:xfrm>
            <a:off x="6032808" y="3202483"/>
            <a:ext cx="953230" cy="197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>
            <a:off x="6032808" y="3495983"/>
            <a:ext cx="95323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Elbow Connector 66"/>
          <p:cNvCxnSpPr>
            <a:endCxn id="27" idx="0"/>
          </p:cNvCxnSpPr>
          <p:nvPr/>
        </p:nvCxnSpPr>
        <p:spPr>
          <a:xfrm rot="10800000">
            <a:off x="3222222" y="2848283"/>
            <a:ext cx="4066868" cy="289460"/>
          </a:xfrm>
          <a:prstGeom prst="bentConnector4">
            <a:avLst>
              <a:gd name="adj1" fmla="val -573"/>
              <a:gd name="adj2" fmla="val 17897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5320084" y="2299522"/>
            <a:ext cx="1665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ปรับเงิน</a:t>
            </a:r>
            <a:endParaRPr lang="en-US" dirty="0"/>
          </a:p>
        </p:txBody>
      </p:sp>
      <p:cxnSp>
        <p:nvCxnSpPr>
          <p:cNvPr id="72" name="Elbow Connector 71"/>
          <p:cNvCxnSpPr/>
          <p:nvPr/>
        </p:nvCxnSpPr>
        <p:spPr>
          <a:xfrm rot="10800000">
            <a:off x="1447801" y="2218249"/>
            <a:ext cx="1159759" cy="919496"/>
          </a:xfrm>
          <a:prstGeom prst="bentConnector3">
            <a:avLst>
              <a:gd name="adj1" fmla="val 9927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TextBox 212"/>
          <p:cNvSpPr txBox="1"/>
          <p:nvPr/>
        </p:nvSpPr>
        <p:spPr>
          <a:xfrm>
            <a:off x="1531268" y="2478951"/>
            <a:ext cx="1665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ปรับเงิน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72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3427146" y="637380"/>
            <a:ext cx="1239838" cy="1223962"/>
            <a:chOff x="3969" y="981"/>
            <a:chExt cx="727" cy="771"/>
          </a:xfrm>
        </p:grpSpPr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4"/>
              <a:chExt cx="862" cy="861"/>
            </a:xfrm>
          </p:grpSpPr>
          <p:sp>
            <p:nvSpPr>
              <p:cNvPr id="10" name="AutoShape 5"/>
              <p:cNvSpPr>
                <a:spLocks noChangeArrowheads="1"/>
              </p:cNvSpPr>
              <p:nvPr/>
            </p:nvSpPr>
            <p:spPr bwMode="auto">
              <a:xfrm>
                <a:off x="3651" y="844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4020" y="1253"/>
              <a:ext cx="648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สั่งซื้อสินค้า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>
                  <a:latin typeface="Tahoma" pitchFamily="34" charset="0"/>
                  <a:cs typeface="Tahoma" pitchFamily="34" charset="0"/>
                </a:rPr>
                <a:t>1</a:t>
              </a:r>
            </a:p>
          </p:txBody>
        </p:sp>
      </p:grpSp>
      <p:grpSp>
        <p:nvGrpSpPr>
          <p:cNvPr id="12" name="Group 10"/>
          <p:cNvGrpSpPr>
            <a:grpSpLocks/>
          </p:cNvGrpSpPr>
          <p:nvPr/>
        </p:nvGrpSpPr>
        <p:grpSpPr bwMode="auto">
          <a:xfrm>
            <a:off x="4198190" y="1838527"/>
            <a:ext cx="1273946" cy="1223962"/>
            <a:chOff x="3969" y="981"/>
            <a:chExt cx="747" cy="771"/>
          </a:xfrm>
        </p:grpSpPr>
        <p:grpSp>
          <p:nvGrpSpPr>
            <p:cNvPr id="13" name="Group 4"/>
            <p:cNvGrpSpPr>
              <a:grpSpLocks/>
            </p:cNvGrpSpPr>
            <p:nvPr/>
          </p:nvGrpSpPr>
          <p:grpSpPr bwMode="auto">
            <a:xfrm>
              <a:off x="3969" y="1026"/>
              <a:ext cx="727" cy="726"/>
              <a:chOff x="3651" y="845"/>
              <a:chExt cx="862" cy="861"/>
            </a:xfrm>
          </p:grpSpPr>
          <p:sp>
            <p:nvSpPr>
              <p:cNvPr id="16" name="AutoShape 5"/>
              <p:cNvSpPr>
                <a:spLocks noChangeArrowheads="1"/>
              </p:cNvSpPr>
              <p:nvPr/>
            </p:nvSpPr>
            <p:spPr bwMode="auto">
              <a:xfrm>
                <a:off x="3651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3969" y="1253"/>
              <a:ext cx="747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รับสินค้าจาก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การสั่งซื้อและ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ส่งเปลี่ยน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4235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>
                  <a:latin typeface="Tahoma" pitchFamily="34" charset="0"/>
                  <a:cs typeface="Tahoma" pitchFamily="34" charset="0"/>
                </a:rPr>
                <a:t>2</a:t>
              </a:r>
            </a:p>
          </p:txBody>
        </p:sp>
      </p:grpSp>
      <p:grpSp>
        <p:nvGrpSpPr>
          <p:cNvPr id="24" name="Group 10"/>
          <p:cNvGrpSpPr>
            <a:grpSpLocks/>
          </p:cNvGrpSpPr>
          <p:nvPr/>
        </p:nvGrpSpPr>
        <p:grpSpPr bwMode="auto">
          <a:xfrm>
            <a:off x="3386212" y="4905337"/>
            <a:ext cx="1241543" cy="1225550"/>
            <a:chOff x="3969" y="981"/>
            <a:chExt cx="728" cy="772"/>
          </a:xfrm>
        </p:grpSpPr>
        <p:grpSp>
          <p:nvGrpSpPr>
            <p:cNvPr id="25" name="Group 4"/>
            <p:cNvGrpSpPr>
              <a:grpSpLocks/>
            </p:cNvGrpSpPr>
            <p:nvPr/>
          </p:nvGrpSpPr>
          <p:grpSpPr bwMode="auto">
            <a:xfrm>
              <a:off x="3969" y="1027"/>
              <a:ext cx="728" cy="726"/>
              <a:chOff x="3650" y="846"/>
              <a:chExt cx="863" cy="861"/>
            </a:xfrm>
          </p:grpSpPr>
          <p:sp>
            <p:nvSpPr>
              <p:cNvPr id="28" name="AutoShape 5"/>
              <p:cNvSpPr>
                <a:spLocks noChangeArrowheads="1"/>
              </p:cNvSpPr>
              <p:nvPr/>
            </p:nvSpPr>
            <p:spPr bwMode="auto">
              <a:xfrm>
                <a:off x="3650" y="846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" name="Text Box 8"/>
            <p:cNvSpPr txBox="1">
              <a:spLocks noChangeArrowheads="1"/>
            </p:cNvSpPr>
            <p:nvPr/>
          </p:nvSpPr>
          <p:spPr bwMode="auto">
            <a:xfrm>
              <a:off x="3992" y="1253"/>
              <a:ext cx="70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จ่ายชำระเงิน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7" name="Text Box 9"/>
            <p:cNvSpPr txBox="1">
              <a:spLocks noChangeArrowheads="1"/>
            </p:cNvSpPr>
            <p:nvPr/>
          </p:nvSpPr>
          <p:spPr bwMode="auto">
            <a:xfrm>
              <a:off x="4236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>
                  <a:latin typeface="Tahoma" pitchFamily="34" charset="0"/>
                  <a:cs typeface="Tahoma" pitchFamily="34" charset="0"/>
                </a:rPr>
                <a:t>4</a:t>
              </a:r>
            </a:p>
          </p:txBody>
        </p:sp>
      </p:grpSp>
      <p:grpSp>
        <p:nvGrpSpPr>
          <p:cNvPr id="30" name="Group 10"/>
          <p:cNvGrpSpPr>
            <a:grpSpLocks/>
          </p:cNvGrpSpPr>
          <p:nvPr/>
        </p:nvGrpSpPr>
        <p:grpSpPr bwMode="auto">
          <a:xfrm>
            <a:off x="3395592" y="3365604"/>
            <a:ext cx="1241543" cy="1223963"/>
            <a:chOff x="3969" y="981"/>
            <a:chExt cx="728" cy="771"/>
          </a:xfrm>
        </p:grpSpPr>
        <p:grpSp>
          <p:nvGrpSpPr>
            <p:cNvPr id="31" name="Group 4"/>
            <p:cNvGrpSpPr>
              <a:grpSpLocks/>
            </p:cNvGrpSpPr>
            <p:nvPr/>
          </p:nvGrpSpPr>
          <p:grpSpPr bwMode="auto">
            <a:xfrm>
              <a:off x="3969" y="1026"/>
              <a:ext cx="728" cy="726"/>
              <a:chOff x="3650" y="845"/>
              <a:chExt cx="863" cy="861"/>
            </a:xfrm>
          </p:grpSpPr>
          <p:sp>
            <p:nvSpPr>
              <p:cNvPr id="34" name="AutoShape 5"/>
              <p:cNvSpPr>
                <a:spLocks noChangeArrowheads="1"/>
              </p:cNvSpPr>
              <p:nvPr/>
            </p:nvSpPr>
            <p:spPr bwMode="auto">
              <a:xfrm>
                <a:off x="3650" y="845"/>
                <a:ext cx="862" cy="86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" name="Line 6"/>
              <p:cNvSpPr>
                <a:spLocks noChangeShapeType="1"/>
              </p:cNvSpPr>
              <p:nvPr/>
            </p:nvSpPr>
            <p:spPr bwMode="auto">
              <a:xfrm>
                <a:off x="3651" y="1071"/>
                <a:ext cx="86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2" name="Text Box 8"/>
            <p:cNvSpPr txBox="1">
              <a:spLocks noChangeArrowheads="1"/>
            </p:cNvSpPr>
            <p:nvPr/>
          </p:nvSpPr>
          <p:spPr bwMode="auto">
            <a:xfrm>
              <a:off x="4068" y="1253"/>
              <a:ext cx="54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ส่งเปลี่ยน</a:t>
              </a:r>
            </a:p>
            <a:p>
              <a:pPr algn="ctr" eaLnBrk="1" hangingPunct="1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สินค้า</a:t>
              </a:r>
            </a:p>
          </p:txBody>
        </p:sp>
        <p:sp>
          <p:nvSpPr>
            <p:cNvPr id="33" name="Text Box 9"/>
            <p:cNvSpPr txBox="1">
              <a:spLocks noChangeArrowheads="1"/>
            </p:cNvSpPr>
            <p:nvPr/>
          </p:nvSpPr>
          <p:spPr bwMode="auto">
            <a:xfrm>
              <a:off x="4235" y="981"/>
              <a:ext cx="18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en-US" sz="1600" b="1" dirty="0">
                  <a:latin typeface="Tahoma" pitchFamily="34" charset="0"/>
                  <a:cs typeface="Tahoma" pitchFamily="34" charset="0"/>
                </a:rPr>
                <a:t>3</a:t>
              </a:r>
            </a:p>
          </p:txBody>
        </p:sp>
      </p:grpSp>
      <p:sp>
        <p:nvSpPr>
          <p:cNvPr id="38" name="Rectangle 18"/>
          <p:cNvSpPr>
            <a:spLocks noChangeArrowheads="1"/>
          </p:cNvSpPr>
          <p:nvPr/>
        </p:nvSpPr>
        <p:spPr bwMode="auto">
          <a:xfrm>
            <a:off x="381000" y="715959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800" b="1" dirty="0">
                <a:cs typeface="Tahoma" pitchFamily="34" charset="0"/>
              </a:rPr>
              <a:t>ผู้จัดการร้าน</a:t>
            </a:r>
          </a:p>
        </p:txBody>
      </p:sp>
      <p:sp>
        <p:nvSpPr>
          <p:cNvPr id="39" name="Rectangle 18"/>
          <p:cNvSpPr>
            <a:spLocks noChangeArrowheads="1"/>
          </p:cNvSpPr>
          <p:nvPr/>
        </p:nvSpPr>
        <p:spPr bwMode="auto">
          <a:xfrm>
            <a:off x="7094595" y="156368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800" b="1" dirty="0" smtClean="0">
                <a:cs typeface="Tahoma" pitchFamily="34" charset="0"/>
              </a:rPr>
              <a:t>ผู้จำหน่าย</a:t>
            </a:r>
            <a:endParaRPr lang="th-TH" sz="1800" b="1" dirty="0">
              <a:cs typeface="Tahoma" pitchFamily="34" charset="0"/>
            </a:endParaRPr>
          </a:p>
        </p:txBody>
      </p:sp>
      <p:cxnSp>
        <p:nvCxnSpPr>
          <p:cNvPr id="41" name="Elbow Connector 40"/>
          <p:cNvCxnSpPr>
            <a:stCxn id="38" idx="0"/>
            <a:endCxn id="9" idx="0"/>
          </p:cNvCxnSpPr>
          <p:nvPr/>
        </p:nvCxnSpPr>
        <p:spPr>
          <a:xfrm rot="5400000" flipH="1" flipV="1">
            <a:off x="2513439" y="-810845"/>
            <a:ext cx="78579" cy="2975030"/>
          </a:xfrm>
          <a:prstGeom prst="bentConnector3">
            <a:avLst>
              <a:gd name="adj1" fmla="val 390917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600200" y="152400"/>
            <a:ext cx="2282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ใบสั่งซื้อ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46" name="Straight Arrow Connector 45"/>
          <p:cNvCxnSpPr>
            <a:stCxn id="10" idx="1"/>
          </p:cNvCxnSpPr>
          <p:nvPr/>
        </p:nvCxnSpPr>
        <p:spPr>
          <a:xfrm flipH="1" flipV="1">
            <a:off x="1749425" y="1285079"/>
            <a:ext cx="1677721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981200" y="973930"/>
            <a:ext cx="1445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ใบตอบรับการสั่งซื้อ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4600277" y="307934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ใบสั่งซื้อ</a:t>
            </a:r>
            <a:endParaRPr lang="en-US" dirty="0"/>
          </a:p>
        </p:txBody>
      </p:sp>
      <p:cxnSp>
        <p:nvCxnSpPr>
          <p:cNvPr id="98" name="Elbow Connector 97"/>
          <p:cNvCxnSpPr/>
          <p:nvPr/>
        </p:nvCxnSpPr>
        <p:spPr>
          <a:xfrm rot="10800000" flipV="1">
            <a:off x="4674516" y="831263"/>
            <a:ext cx="2624923" cy="2140527"/>
          </a:xfrm>
          <a:prstGeom prst="bentConnector3">
            <a:avLst>
              <a:gd name="adj1" fmla="val -370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6695670" y="2561987"/>
            <a:ext cx="849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ใบส่งของ</a:t>
            </a:r>
            <a:endParaRPr lang="en-US" dirty="0"/>
          </a:p>
        </p:txBody>
      </p:sp>
      <p:cxnSp>
        <p:nvCxnSpPr>
          <p:cNvPr id="102" name="Elbow Connector 101"/>
          <p:cNvCxnSpPr>
            <a:stCxn id="38" idx="2"/>
          </p:cNvCxnSpPr>
          <p:nvPr/>
        </p:nvCxnSpPr>
        <p:spPr>
          <a:xfrm rot="16200000" flipH="1">
            <a:off x="1857460" y="572998"/>
            <a:ext cx="1719028" cy="3303523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6461927" y="4404901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ข้อมูลการส่งเปลี่ยน</a:t>
            </a:r>
          </a:p>
        </p:txBody>
      </p:sp>
      <p:grpSp>
        <p:nvGrpSpPr>
          <p:cNvPr id="142" name="Group 141"/>
          <p:cNvGrpSpPr/>
          <p:nvPr/>
        </p:nvGrpSpPr>
        <p:grpSpPr>
          <a:xfrm>
            <a:off x="5812762" y="-212563"/>
            <a:ext cx="1639164" cy="1857046"/>
            <a:chOff x="5792134" y="-372257"/>
            <a:chExt cx="1639164" cy="1857046"/>
          </a:xfrm>
        </p:grpSpPr>
        <p:sp>
          <p:nvSpPr>
            <p:cNvPr id="93" name="Line 19"/>
            <p:cNvSpPr>
              <a:spLocks noChangeShapeType="1"/>
            </p:cNvSpPr>
            <p:nvPr/>
          </p:nvSpPr>
          <p:spPr bwMode="auto">
            <a:xfrm>
              <a:off x="5792134" y="-372257"/>
              <a:ext cx="121649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5" name="Group 66"/>
            <p:cNvGrpSpPr>
              <a:grpSpLocks/>
            </p:cNvGrpSpPr>
            <p:nvPr/>
          </p:nvGrpSpPr>
          <p:grpSpPr bwMode="auto">
            <a:xfrm>
              <a:off x="5792134" y="751055"/>
              <a:ext cx="1363466" cy="261622"/>
              <a:chOff x="1927" y="3067"/>
              <a:chExt cx="1271" cy="262"/>
            </a:xfrm>
          </p:grpSpPr>
          <p:grpSp>
            <p:nvGrpSpPr>
              <p:cNvPr id="106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109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0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07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2</a:t>
                </a:r>
              </a:p>
            </p:txBody>
          </p:sp>
          <p:sp>
            <p:nvSpPr>
              <p:cNvPr id="108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แฟ้มผู้จำหน่าย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14" name="Group 66"/>
            <p:cNvGrpSpPr>
              <a:grpSpLocks/>
            </p:cNvGrpSpPr>
            <p:nvPr/>
          </p:nvGrpSpPr>
          <p:grpSpPr bwMode="auto">
            <a:xfrm>
              <a:off x="5792134" y="992262"/>
              <a:ext cx="1363466" cy="261622"/>
              <a:chOff x="1927" y="3067"/>
              <a:chExt cx="1271" cy="262"/>
            </a:xfrm>
          </p:grpSpPr>
          <p:grpSp>
            <p:nvGrpSpPr>
              <p:cNvPr id="115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118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9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0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1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6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D3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7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23" name="Group 66"/>
            <p:cNvGrpSpPr>
              <a:grpSpLocks/>
            </p:cNvGrpSpPr>
            <p:nvPr/>
          </p:nvGrpSpPr>
          <p:grpSpPr bwMode="auto">
            <a:xfrm>
              <a:off x="5792135" y="1223167"/>
              <a:ext cx="1639163" cy="261622"/>
              <a:chOff x="1927" y="3067"/>
              <a:chExt cx="1528" cy="262"/>
            </a:xfrm>
          </p:grpSpPr>
          <p:grpSp>
            <p:nvGrpSpPr>
              <p:cNvPr id="124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127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8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9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0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1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25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4</a:t>
                </a:r>
              </a:p>
            </p:txBody>
          </p:sp>
          <p:sp>
            <p:nvSpPr>
              <p:cNvPr id="126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255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แฟ้มการสั่งซื้อ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cxnSp>
        <p:nvCxnSpPr>
          <p:cNvPr id="133" name="Elbow Connector 132"/>
          <p:cNvCxnSpPr/>
          <p:nvPr/>
        </p:nvCxnSpPr>
        <p:spPr>
          <a:xfrm flipV="1">
            <a:off x="4268806" y="337066"/>
            <a:ext cx="2825789" cy="37175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Elbow Connector 144"/>
          <p:cNvCxnSpPr>
            <a:stCxn id="316" idx="0"/>
          </p:cNvCxnSpPr>
          <p:nvPr/>
        </p:nvCxnSpPr>
        <p:spPr>
          <a:xfrm rot="5400000" flipH="1" flipV="1">
            <a:off x="2098681" y="3148880"/>
            <a:ext cx="132582" cy="236922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Elbow Connector 147"/>
          <p:cNvCxnSpPr/>
          <p:nvPr/>
        </p:nvCxnSpPr>
        <p:spPr>
          <a:xfrm rot="5400000" flipH="1" flipV="1">
            <a:off x="4291602" y="1114970"/>
            <a:ext cx="3588335" cy="2918907"/>
          </a:xfrm>
          <a:prstGeom prst="bentConnector3">
            <a:avLst>
              <a:gd name="adj1" fmla="val -238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>
            <a:off x="1395938" y="3867874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ใบส่งเปลี่ยน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1426053" y="3115530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ใบตอบรับ</a:t>
            </a:r>
            <a:endParaRPr lang="en-US" dirty="0"/>
          </a:p>
        </p:txBody>
      </p:sp>
      <p:cxnSp>
        <p:nvCxnSpPr>
          <p:cNvPr id="218" name="Elbow Connector 217"/>
          <p:cNvCxnSpPr/>
          <p:nvPr/>
        </p:nvCxnSpPr>
        <p:spPr>
          <a:xfrm rot="5400000" flipH="1" flipV="1">
            <a:off x="3739250" y="1705862"/>
            <a:ext cx="5060150" cy="3310950"/>
          </a:xfrm>
          <a:prstGeom prst="bentConnector3">
            <a:avLst>
              <a:gd name="adj1" fmla="val -94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TextBox 220"/>
          <p:cNvSpPr txBox="1"/>
          <p:nvPr/>
        </p:nvSpPr>
        <p:spPr>
          <a:xfrm>
            <a:off x="1005366" y="5502859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ใบเสร็จรับเงิน</a:t>
            </a:r>
          </a:p>
        </p:txBody>
      </p:sp>
      <p:cxnSp>
        <p:nvCxnSpPr>
          <p:cNvPr id="222" name="Elbow Connector 221"/>
          <p:cNvCxnSpPr>
            <a:endCxn id="316" idx="2"/>
          </p:cNvCxnSpPr>
          <p:nvPr/>
        </p:nvCxnSpPr>
        <p:spPr>
          <a:xfrm rot="10800000">
            <a:off x="980359" y="5049072"/>
            <a:ext cx="2405854" cy="823119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TextBox 225"/>
          <p:cNvSpPr txBox="1"/>
          <p:nvPr/>
        </p:nvSpPr>
        <p:spPr>
          <a:xfrm>
            <a:off x="6534929" y="5946221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ข้อมูลการจ่ายชำระเงิน</a:t>
            </a:r>
          </a:p>
        </p:txBody>
      </p:sp>
      <p:grpSp>
        <p:nvGrpSpPr>
          <p:cNvPr id="267" name="Group 266"/>
          <p:cNvGrpSpPr/>
          <p:nvPr/>
        </p:nvGrpSpPr>
        <p:grpSpPr>
          <a:xfrm>
            <a:off x="1157328" y="1978396"/>
            <a:ext cx="1363466" cy="981984"/>
            <a:chOff x="5792134" y="751055"/>
            <a:chExt cx="1363466" cy="981984"/>
          </a:xfrm>
        </p:grpSpPr>
        <p:grpSp>
          <p:nvGrpSpPr>
            <p:cNvPr id="268" name="Group 66"/>
            <p:cNvGrpSpPr>
              <a:grpSpLocks/>
            </p:cNvGrpSpPr>
            <p:nvPr/>
          </p:nvGrpSpPr>
          <p:grpSpPr bwMode="auto">
            <a:xfrm>
              <a:off x="5792134" y="1471417"/>
              <a:ext cx="1363466" cy="261622"/>
              <a:chOff x="1927" y="3067"/>
              <a:chExt cx="1271" cy="262"/>
            </a:xfrm>
          </p:grpSpPr>
          <p:grpSp>
            <p:nvGrpSpPr>
              <p:cNvPr id="296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99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00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1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2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3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97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D5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8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แฟ้มรับสินค้า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69" name="Group 66"/>
            <p:cNvGrpSpPr>
              <a:grpSpLocks/>
            </p:cNvGrpSpPr>
            <p:nvPr/>
          </p:nvGrpSpPr>
          <p:grpSpPr bwMode="auto">
            <a:xfrm>
              <a:off x="5792134" y="751055"/>
              <a:ext cx="1363466" cy="261622"/>
              <a:chOff x="1927" y="3067"/>
              <a:chExt cx="1271" cy="262"/>
            </a:xfrm>
          </p:grpSpPr>
          <p:grpSp>
            <p:nvGrpSpPr>
              <p:cNvPr id="288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91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92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3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4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5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89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2</a:t>
                </a:r>
              </a:p>
            </p:txBody>
          </p:sp>
          <p:sp>
            <p:nvSpPr>
              <p:cNvPr id="290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แฟ้มผู้จำหน่าย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70" name="Group 66"/>
            <p:cNvGrpSpPr>
              <a:grpSpLocks/>
            </p:cNvGrpSpPr>
            <p:nvPr/>
          </p:nvGrpSpPr>
          <p:grpSpPr bwMode="auto">
            <a:xfrm>
              <a:off x="5792134" y="992262"/>
              <a:ext cx="1363466" cy="261622"/>
              <a:chOff x="1927" y="3067"/>
              <a:chExt cx="1271" cy="262"/>
            </a:xfrm>
          </p:grpSpPr>
          <p:grpSp>
            <p:nvGrpSpPr>
              <p:cNvPr id="280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83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84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5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6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7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81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D3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82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71" name="Group 66"/>
            <p:cNvGrpSpPr>
              <a:grpSpLocks/>
            </p:cNvGrpSpPr>
            <p:nvPr/>
          </p:nvGrpSpPr>
          <p:grpSpPr bwMode="auto">
            <a:xfrm>
              <a:off x="5792134" y="1223167"/>
              <a:ext cx="1363466" cy="261622"/>
              <a:chOff x="1927" y="3067"/>
              <a:chExt cx="1271" cy="262"/>
            </a:xfrm>
          </p:grpSpPr>
          <p:grpSp>
            <p:nvGrpSpPr>
              <p:cNvPr id="272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275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76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7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8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9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73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4</a:t>
                </a:r>
              </a:p>
            </p:txBody>
          </p:sp>
          <p:sp>
            <p:nvSpPr>
              <p:cNvPr id="274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แฟ้มการสั่งซื้อ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cxnSp>
        <p:nvCxnSpPr>
          <p:cNvPr id="305" name="Straight Arrow Connector 304"/>
          <p:cNvCxnSpPr>
            <a:stCxn id="107" idx="1"/>
          </p:cNvCxnSpPr>
          <p:nvPr/>
        </p:nvCxnSpPr>
        <p:spPr>
          <a:xfrm flipH="1">
            <a:off x="4701090" y="1049049"/>
            <a:ext cx="11116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Straight Arrow Connector 308"/>
          <p:cNvCxnSpPr>
            <a:stCxn id="130" idx="1"/>
          </p:cNvCxnSpPr>
          <p:nvPr/>
        </p:nvCxnSpPr>
        <p:spPr>
          <a:xfrm flipH="1">
            <a:off x="4701090" y="1625510"/>
            <a:ext cx="111167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3" name="TextBox 312"/>
          <p:cNvSpPr txBox="1"/>
          <p:nvPr/>
        </p:nvSpPr>
        <p:spPr>
          <a:xfrm>
            <a:off x="4750342" y="741061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ข้อมูลผู้จำหน่าย</a:t>
            </a:r>
            <a:endParaRPr lang="en-US" dirty="0"/>
          </a:p>
        </p:txBody>
      </p:sp>
      <p:sp>
        <p:nvSpPr>
          <p:cNvPr id="314" name="TextBox 313"/>
          <p:cNvSpPr txBox="1"/>
          <p:nvPr/>
        </p:nvSpPr>
        <p:spPr>
          <a:xfrm>
            <a:off x="4635697" y="1046700"/>
            <a:ext cx="965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</a:t>
            </a:r>
            <a:endParaRPr lang="en-US" dirty="0"/>
          </a:p>
        </p:txBody>
      </p:sp>
      <p:sp>
        <p:nvSpPr>
          <p:cNvPr id="315" name="TextBox 314"/>
          <p:cNvSpPr txBox="1"/>
          <p:nvPr/>
        </p:nvSpPr>
        <p:spPr>
          <a:xfrm>
            <a:off x="4750341" y="1336495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ข้อมูลการสั่งซื้อ</a:t>
            </a:r>
            <a:endParaRPr lang="en-US" dirty="0"/>
          </a:p>
        </p:txBody>
      </p:sp>
      <p:sp>
        <p:nvSpPr>
          <p:cNvPr id="316" name="Rectangle 18"/>
          <p:cNvSpPr>
            <a:spLocks noChangeArrowheads="1"/>
          </p:cNvSpPr>
          <p:nvPr/>
        </p:nvSpPr>
        <p:spPr bwMode="auto">
          <a:xfrm>
            <a:off x="296146" y="4399784"/>
            <a:ext cx="1368425" cy="6492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h-TH" sz="1800" b="1" dirty="0">
                <a:cs typeface="Tahoma" pitchFamily="34" charset="0"/>
              </a:rPr>
              <a:t>ผู้จัดการร้าน</a:t>
            </a:r>
          </a:p>
        </p:txBody>
      </p:sp>
      <p:cxnSp>
        <p:nvCxnSpPr>
          <p:cNvPr id="352" name="Straight Arrow Connector 351"/>
          <p:cNvCxnSpPr/>
          <p:nvPr/>
        </p:nvCxnSpPr>
        <p:spPr>
          <a:xfrm>
            <a:off x="2396484" y="2099720"/>
            <a:ext cx="1801706" cy="84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4" name="Straight Arrow Connector 353"/>
          <p:cNvCxnSpPr/>
          <p:nvPr/>
        </p:nvCxnSpPr>
        <p:spPr>
          <a:xfrm>
            <a:off x="2349039" y="2340927"/>
            <a:ext cx="1849151" cy="3669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6" name="Straight Arrow Connector 355"/>
          <p:cNvCxnSpPr/>
          <p:nvPr/>
        </p:nvCxnSpPr>
        <p:spPr>
          <a:xfrm>
            <a:off x="2337914" y="2588808"/>
            <a:ext cx="1826821" cy="253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0" name="Straight Arrow Connector 359"/>
          <p:cNvCxnSpPr/>
          <p:nvPr/>
        </p:nvCxnSpPr>
        <p:spPr>
          <a:xfrm flipH="1">
            <a:off x="2337914" y="2837058"/>
            <a:ext cx="186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1" name="TextBox 360"/>
          <p:cNvSpPr txBox="1"/>
          <p:nvPr/>
        </p:nvSpPr>
        <p:spPr>
          <a:xfrm>
            <a:off x="2349039" y="1756951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ข้อมูลผู้จำหน่าย</a:t>
            </a:r>
            <a:endParaRPr lang="en-US" dirty="0"/>
          </a:p>
        </p:txBody>
      </p:sp>
      <p:sp>
        <p:nvSpPr>
          <p:cNvPr id="362" name="TextBox 361"/>
          <p:cNvSpPr txBox="1"/>
          <p:nvPr/>
        </p:nvSpPr>
        <p:spPr>
          <a:xfrm>
            <a:off x="2575862" y="2126283"/>
            <a:ext cx="108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</a:t>
            </a:r>
            <a:endParaRPr lang="en-US" dirty="0"/>
          </a:p>
        </p:txBody>
      </p:sp>
      <p:sp>
        <p:nvSpPr>
          <p:cNvPr id="363" name="TextBox 362"/>
          <p:cNvSpPr txBox="1"/>
          <p:nvPr/>
        </p:nvSpPr>
        <p:spPr>
          <a:xfrm>
            <a:off x="2416976" y="2355011"/>
            <a:ext cx="1246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ข้อมูลการสั่งซื้อ</a:t>
            </a:r>
            <a:endParaRPr lang="en-US" dirty="0"/>
          </a:p>
        </p:txBody>
      </p:sp>
      <p:sp>
        <p:nvSpPr>
          <p:cNvPr id="368" name="TextBox 367"/>
          <p:cNvSpPr txBox="1"/>
          <p:nvPr/>
        </p:nvSpPr>
        <p:spPr>
          <a:xfrm>
            <a:off x="2523263" y="2588808"/>
            <a:ext cx="200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ข้อมูลการรับ</a:t>
            </a:r>
            <a:endParaRPr lang="en-US" dirty="0"/>
          </a:p>
        </p:txBody>
      </p:sp>
      <p:grpSp>
        <p:nvGrpSpPr>
          <p:cNvPr id="378" name="Group 377"/>
          <p:cNvGrpSpPr/>
          <p:nvPr/>
        </p:nvGrpSpPr>
        <p:grpSpPr>
          <a:xfrm>
            <a:off x="6084169" y="3388851"/>
            <a:ext cx="1917005" cy="981980"/>
            <a:chOff x="5779261" y="751059"/>
            <a:chExt cx="1917005" cy="981980"/>
          </a:xfrm>
        </p:grpSpPr>
        <p:grpSp>
          <p:nvGrpSpPr>
            <p:cNvPr id="379" name="Group 66"/>
            <p:cNvGrpSpPr>
              <a:grpSpLocks/>
            </p:cNvGrpSpPr>
            <p:nvPr/>
          </p:nvGrpSpPr>
          <p:grpSpPr bwMode="auto">
            <a:xfrm>
              <a:off x="5792134" y="1471417"/>
              <a:ext cx="1904132" cy="261622"/>
              <a:chOff x="1927" y="3067"/>
              <a:chExt cx="1775" cy="262"/>
            </a:xfrm>
          </p:grpSpPr>
          <p:grpSp>
            <p:nvGrpSpPr>
              <p:cNvPr id="407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10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1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3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4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08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D7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09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502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แฟ้มสินค้ารอเปลี่ยน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380" name="Group 66"/>
            <p:cNvGrpSpPr>
              <a:grpSpLocks/>
            </p:cNvGrpSpPr>
            <p:nvPr/>
          </p:nvGrpSpPr>
          <p:grpSpPr bwMode="auto">
            <a:xfrm>
              <a:off x="5792134" y="751059"/>
              <a:ext cx="1363466" cy="246644"/>
              <a:chOff x="1927" y="3067"/>
              <a:chExt cx="1271" cy="247"/>
            </a:xfrm>
          </p:grpSpPr>
          <p:grpSp>
            <p:nvGrpSpPr>
              <p:cNvPr id="399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02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03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4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5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6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01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381" name="Group 66"/>
            <p:cNvGrpSpPr>
              <a:grpSpLocks/>
            </p:cNvGrpSpPr>
            <p:nvPr/>
          </p:nvGrpSpPr>
          <p:grpSpPr bwMode="auto">
            <a:xfrm>
              <a:off x="5779261" y="799540"/>
              <a:ext cx="1367757" cy="435371"/>
              <a:chOff x="1915" y="2874"/>
              <a:chExt cx="1275" cy="436"/>
            </a:xfrm>
          </p:grpSpPr>
          <p:grpSp>
            <p:nvGrpSpPr>
              <p:cNvPr id="391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394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95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6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7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8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92" name="Text Box 73"/>
              <p:cNvSpPr txBox="1">
                <a:spLocks noChangeArrowheads="1"/>
              </p:cNvSpPr>
              <p:nvPr/>
            </p:nvSpPr>
            <p:spPr bwMode="auto">
              <a:xfrm>
                <a:off x="1915" y="2874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D3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93" name="Text Box 74"/>
              <p:cNvSpPr txBox="1">
                <a:spLocks noChangeArrowheads="1"/>
              </p:cNvSpPr>
              <p:nvPr/>
            </p:nvSpPr>
            <p:spPr bwMode="auto">
              <a:xfrm>
                <a:off x="2192" y="2874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382" name="Group 66"/>
            <p:cNvGrpSpPr>
              <a:grpSpLocks/>
            </p:cNvGrpSpPr>
            <p:nvPr/>
          </p:nvGrpSpPr>
          <p:grpSpPr bwMode="auto">
            <a:xfrm>
              <a:off x="5792134" y="1223167"/>
              <a:ext cx="1682073" cy="261622"/>
              <a:chOff x="1927" y="3067"/>
              <a:chExt cx="1568" cy="262"/>
            </a:xfrm>
          </p:grpSpPr>
          <p:grpSp>
            <p:nvGrpSpPr>
              <p:cNvPr id="383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386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87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8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9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0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84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D6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85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295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แฟ้มส่งเปลี่ยนสินค้า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sp>
        <p:nvSpPr>
          <p:cNvPr id="415" name="Text Box 74"/>
          <p:cNvSpPr txBox="1">
            <a:spLocks noChangeArrowheads="1"/>
          </p:cNvSpPr>
          <p:nvPr/>
        </p:nvSpPr>
        <p:spPr bwMode="auto">
          <a:xfrm>
            <a:off x="6348914" y="3674082"/>
            <a:ext cx="1070605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1000" dirty="0" smtClean="0">
                <a:latin typeface="Tahoma" pitchFamily="34" charset="0"/>
                <a:cs typeface="Tahoma" pitchFamily="34" charset="0"/>
              </a:rPr>
              <a:t>แฟ้มรับสินค้า</a:t>
            </a:r>
            <a:endParaRPr lang="th-TH" sz="1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6" name="Text Box 73"/>
          <p:cNvSpPr txBox="1">
            <a:spLocks noChangeArrowheads="1"/>
          </p:cNvSpPr>
          <p:nvPr/>
        </p:nvSpPr>
        <p:spPr bwMode="auto">
          <a:xfrm>
            <a:off x="6073304" y="3669890"/>
            <a:ext cx="342207" cy="24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000" dirty="0" smtClean="0">
                <a:latin typeface="Tahoma" pitchFamily="34" charset="0"/>
                <a:cs typeface="Tahoma" pitchFamily="34" charset="0"/>
              </a:rPr>
              <a:t>D5</a:t>
            </a:r>
            <a:endParaRPr lang="en-US" sz="1000" dirty="0"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419" name="Straight Arrow Connector 418"/>
          <p:cNvCxnSpPr>
            <a:endCxn id="315" idx="0"/>
          </p:cNvCxnSpPr>
          <p:nvPr/>
        </p:nvCxnSpPr>
        <p:spPr>
          <a:xfrm>
            <a:off x="4750341" y="1336495"/>
            <a:ext cx="100054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0" name="Straight Arrow Connector 419"/>
          <p:cNvCxnSpPr/>
          <p:nvPr/>
        </p:nvCxnSpPr>
        <p:spPr>
          <a:xfrm flipV="1">
            <a:off x="4666984" y="4267202"/>
            <a:ext cx="1316881" cy="299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4" name="Straight Arrow Connector 423"/>
          <p:cNvCxnSpPr/>
          <p:nvPr/>
        </p:nvCxnSpPr>
        <p:spPr>
          <a:xfrm flipV="1">
            <a:off x="4725135" y="4020488"/>
            <a:ext cx="1348169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7" name="Straight Arrow Connector 426"/>
          <p:cNvCxnSpPr>
            <a:stCxn id="416" idx="1"/>
          </p:cNvCxnSpPr>
          <p:nvPr/>
        </p:nvCxnSpPr>
        <p:spPr>
          <a:xfrm flipH="1">
            <a:off x="4701090" y="3793212"/>
            <a:ext cx="13722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9" name="Straight Arrow Connector 428"/>
          <p:cNvCxnSpPr/>
          <p:nvPr/>
        </p:nvCxnSpPr>
        <p:spPr>
          <a:xfrm flipH="1">
            <a:off x="4674516" y="3512173"/>
            <a:ext cx="13722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" name="TextBox 429"/>
          <p:cNvSpPr txBox="1"/>
          <p:nvPr/>
        </p:nvSpPr>
        <p:spPr>
          <a:xfrm>
            <a:off x="4894266" y="3252376"/>
            <a:ext cx="108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</a:t>
            </a:r>
            <a:endParaRPr lang="en-US" dirty="0"/>
          </a:p>
        </p:txBody>
      </p:sp>
      <p:sp>
        <p:nvSpPr>
          <p:cNvPr id="431" name="TextBox 430"/>
          <p:cNvSpPr txBox="1"/>
          <p:nvPr/>
        </p:nvSpPr>
        <p:spPr>
          <a:xfrm>
            <a:off x="4672769" y="3549927"/>
            <a:ext cx="108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ข้อมูลการรับ</a:t>
            </a:r>
            <a:endParaRPr lang="en-US" dirty="0"/>
          </a:p>
        </p:txBody>
      </p:sp>
      <p:sp>
        <p:nvSpPr>
          <p:cNvPr id="432" name="TextBox 431"/>
          <p:cNvSpPr txBox="1"/>
          <p:nvPr/>
        </p:nvSpPr>
        <p:spPr>
          <a:xfrm>
            <a:off x="4635696" y="3787055"/>
            <a:ext cx="141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ข้อมูลส่งเปลี่ยน</a:t>
            </a:r>
            <a:endParaRPr lang="en-US" dirty="0"/>
          </a:p>
        </p:txBody>
      </p:sp>
      <p:sp>
        <p:nvSpPr>
          <p:cNvPr id="433" name="TextBox 432"/>
          <p:cNvSpPr txBox="1"/>
          <p:nvPr/>
        </p:nvSpPr>
        <p:spPr>
          <a:xfrm>
            <a:off x="4721532" y="4013179"/>
            <a:ext cx="1627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ข้อมูลสินค้ารอเปลี่ยน</a:t>
            </a:r>
            <a:endParaRPr lang="en-US" dirty="0"/>
          </a:p>
        </p:txBody>
      </p:sp>
      <p:grpSp>
        <p:nvGrpSpPr>
          <p:cNvPr id="434" name="Group 433"/>
          <p:cNvGrpSpPr/>
          <p:nvPr/>
        </p:nvGrpSpPr>
        <p:grpSpPr>
          <a:xfrm>
            <a:off x="6209679" y="5095033"/>
            <a:ext cx="1639164" cy="733734"/>
            <a:chOff x="5792134" y="751055"/>
            <a:chExt cx="1639164" cy="733734"/>
          </a:xfrm>
        </p:grpSpPr>
        <p:grpSp>
          <p:nvGrpSpPr>
            <p:cNvPr id="436" name="Group 66"/>
            <p:cNvGrpSpPr>
              <a:grpSpLocks/>
            </p:cNvGrpSpPr>
            <p:nvPr/>
          </p:nvGrpSpPr>
          <p:grpSpPr bwMode="auto">
            <a:xfrm>
              <a:off x="5792134" y="751055"/>
              <a:ext cx="1363466" cy="261622"/>
              <a:chOff x="1927" y="3067"/>
              <a:chExt cx="1271" cy="262"/>
            </a:xfrm>
          </p:grpSpPr>
          <p:grpSp>
            <p:nvGrpSpPr>
              <p:cNvPr id="455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58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59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0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1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2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56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2</a:t>
                </a:r>
              </a:p>
            </p:txBody>
          </p:sp>
          <p:sp>
            <p:nvSpPr>
              <p:cNvPr id="457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แฟ้มผู้จำหน่าย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437" name="Group 66"/>
            <p:cNvGrpSpPr>
              <a:grpSpLocks/>
            </p:cNvGrpSpPr>
            <p:nvPr/>
          </p:nvGrpSpPr>
          <p:grpSpPr bwMode="auto">
            <a:xfrm>
              <a:off x="5792134" y="992262"/>
              <a:ext cx="1363466" cy="261622"/>
              <a:chOff x="1927" y="3067"/>
              <a:chExt cx="1271" cy="262"/>
            </a:xfrm>
          </p:grpSpPr>
          <p:grpSp>
            <p:nvGrpSpPr>
              <p:cNvPr id="447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50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51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2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3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4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48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D5</a:t>
                </a:r>
                <a:endParaRPr lang="en-US" sz="10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49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998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แฟ้มรับสินค้า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438" name="Group 66"/>
            <p:cNvGrpSpPr>
              <a:grpSpLocks/>
            </p:cNvGrpSpPr>
            <p:nvPr/>
          </p:nvGrpSpPr>
          <p:grpSpPr bwMode="auto">
            <a:xfrm>
              <a:off x="5792135" y="1223167"/>
              <a:ext cx="1639163" cy="261622"/>
              <a:chOff x="1927" y="3067"/>
              <a:chExt cx="1528" cy="262"/>
            </a:xfrm>
          </p:grpSpPr>
          <p:grpSp>
            <p:nvGrpSpPr>
              <p:cNvPr id="439" name="Group 17"/>
              <p:cNvGrpSpPr>
                <a:grpSpLocks/>
              </p:cNvGrpSpPr>
              <p:nvPr/>
            </p:nvGrpSpPr>
            <p:grpSpPr bwMode="auto">
              <a:xfrm>
                <a:off x="1927" y="3067"/>
                <a:ext cx="1134" cy="243"/>
                <a:chOff x="3288" y="2069"/>
                <a:chExt cx="1270" cy="272"/>
              </a:xfrm>
            </p:grpSpPr>
            <p:sp>
              <p:nvSpPr>
                <p:cNvPr id="442" name="Rectangle 18"/>
                <p:cNvSpPr>
                  <a:spLocks noChangeArrowheads="1"/>
                </p:cNvSpPr>
                <p:nvPr/>
              </p:nvSpPr>
              <p:spPr bwMode="auto">
                <a:xfrm>
                  <a:off x="3288" y="2069"/>
                  <a:ext cx="1270" cy="272"/>
                </a:xfrm>
                <a:prstGeom prst="rect">
                  <a:avLst/>
                </a:prstGeom>
                <a:solidFill>
                  <a:srgbClr val="FAC2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43" name="Line 19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44" name="Line 20"/>
                <p:cNvSpPr>
                  <a:spLocks noChangeShapeType="1"/>
                </p:cNvSpPr>
                <p:nvPr/>
              </p:nvSpPr>
              <p:spPr bwMode="auto">
                <a:xfrm>
                  <a:off x="3288" y="2341"/>
                  <a:ext cx="12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45" name="Line 21"/>
                <p:cNvSpPr>
                  <a:spLocks noChangeShapeType="1"/>
                </p:cNvSpPr>
                <p:nvPr/>
              </p:nvSpPr>
              <p:spPr bwMode="auto">
                <a:xfrm>
                  <a:off x="3288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46" name="Line 22"/>
                <p:cNvSpPr>
                  <a:spLocks noChangeShapeType="1"/>
                </p:cNvSpPr>
                <p:nvPr/>
              </p:nvSpPr>
              <p:spPr bwMode="auto">
                <a:xfrm>
                  <a:off x="3560" y="2069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40" name="Text Box 73"/>
              <p:cNvSpPr txBox="1">
                <a:spLocks noChangeArrowheads="1"/>
              </p:cNvSpPr>
              <p:nvPr/>
            </p:nvSpPr>
            <p:spPr bwMode="auto">
              <a:xfrm>
                <a:off x="1927" y="3082"/>
                <a:ext cx="319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>
                    <a:latin typeface="Tahoma" pitchFamily="34" charset="0"/>
                    <a:cs typeface="Tahoma" pitchFamily="34" charset="0"/>
                  </a:rPr>
                  <a:t>D</a:t>
                </a:r>
                <a:r>
                  <a:rPr lang="en-US" sz="1000" dirty="0">
                    <a:latin typeface="Tahoma" pitchFamily="34" charset="0"/>
                    <a:cs typeface="Tahoma" pitchFamily="34" charset="0"/>
                  </a:rPr>
                  <a:t>8</a:t>
                </a:r>
              </a:p>
            </p:txBody>
          </p:sp>
          <p:sp>
            <p:nvSpPr>
              <p:cNvPr id="441" name="Text Box 74"/>
              <p:cNvSpPr txBox="1">
                <a:spLocks noChangeArrowheads="1"/>
              </p:cNvSpPr>
              <p:nvPr/>
            </p:nvSpPr>
            <p:spPr bwMode="auto">
              <a:xfrm>
                <a:off x="2200" y="3067"/>
                <a:ext cx="1255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th-TH" sz="1000" dirty="0" smtClean="0">
                    <a:latin typeface="Tahoma" pitchFamily="34" charset="0"/>
                    <a:cs typeface="Tahoma" pitchFamily="34" charset="0"/>
                  </a:rPr>
                  <a:t>แฟ้มการชำระเงิน</a:t>
                </a:r>
                <a:endParaRPr lang="th-TH" sz="1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sp>
        <p:nvSpPr>
          <p:cNvPr id="463" name="TextBox 462"/>
          <p:cNvSpPr txBox="1"/>
          <p:nvPr/>
        </p:nvSpPr>
        <p:spPr>
          <a:xfrm>
            <a:off x="4725135" y="4847025"/>
            <a:ext cx="114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ข้อมูลผู้จำหน่าย</a:t>
            </a:r>
            <a:endParaRPr lang="en-US" dirty="0"/>
          </a:p>
        </p:txBody>
      </p:sp>
      <p:cxnSp>
        <p:nvCxnSpPr>
          <p:cNvPr id="464" name="Straight Arrow Connector 463"/>
          <p:cNvCxnSpPr/>
          <p:nvPr/>
        </p:nvCxnSpPr>
        <p:spPr>
          <a:xfrm flipH="1">
            <a:off x="4713112" y="5227606"/>
            <a:ext cx="13722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Straight Arrow Connector 464"/>
          <p:cNvCxnSpPr/>
          <p:nvPr/>
        </p:nvCxnSpPr>
        <p:spPr>
          <a:xfrm flipH="1">
            <a:off x="4725135" y="5509832"/>
            <a:ext cx="13722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7" name="Straight Arrow Connector 466"/>
          <p:cNvCxnSpPr/>
          <p:nvPr/>
        </p:nvCxnSpPr>
        <p:spPr>
          <a:xfrm>
            <a:off x="4674516" y="5809794"/>
            <a:ext cx="143110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8" name="TextBox 467"/>
          <p:cNvSpPr txBox="1"/>
          <p:nvPr/>
        </p:nvSpPr>
        <p:spPr>
          <a:xfrm>
            <a:off x="4701090" y="5165862"/>
            <a:ext cx="114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ข้อมูลการรับ</a:t>
            </a:r>
            <a:endParaRPr lang="en-US" dirty="0"/>
          </a:p>
        </p:txBody>
      </p:sp>
      <p:sp>
        <p:nvSpPr>
          <p:cNvPr id="469" name="TextBox 468"/>
          <p:cNvSpPr txBox="1"/>
          <p:nvPr/>
        </p:nvSpPr>
        <p:spPr>
          <a:xfrm>
            <a:off x="4788629" y="5520779"/>
            <a:ext cx="114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ข้อมูลชำระเงิน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41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237</TotalTime>
  <Words>328</Words>
  <Application>Microsoft Office PowerPoint</Application>
  <PresentationFormat>On-screen Show (4:3)</PresentationFormat>
  <Paragraphs>149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Slipstream</vt:lpstr>
      <vt:lpstr>Madoo Shop ร้านเช่าวีซีดี</vt:lpstr>
      <vt:lpstr>Madoo Shop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Madoo Shop ร้านเช่าวีซีดี</dc:title>
  <dc:creator>Windows User</dc:creator>
  <cp:lastModifiedBy>Acer</cp:lastModifiedBy>
  <cp:revision>22</cp:revision>
  <dcterms:created xsi:type="dcterms:W3CDTF">2011-06-29T10:48:06Z</dcterms:created>
  <dcterms:modified xsi:type="dcterms:W3CDTF">2011-07-07T14:58:36Z</dcterms:modified>
</cp:coreProperties>
</file>